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660" r:id="rId2"/>
    <p:sldId id="885" r:id="rId3"/>
    <p:sldId id="895" r:id="rId4"/>
    <p:sldId id="887" r:id="rId5"/>
    <p:sldId id="896" r:id="rId6"/>
    <p:sldId id="843" r:id="rId7"/>
    <p:sldId id="876" r:id="rId8"/>
    <p:sldId id="886" r:id="rId9"/>
    <p:sldId id="878" r:id="rId10"/>
    <p:sldId id="879" r:id="rId11"/>
    <p:sldId id="901" r:id="rId12"/>
    <p:sldId id="880" r:id="rId13"/>
    <p:sldId id="881" r:id="rId14"/>
    <p:sldId id="883" r:id="rId15"/>
    <p:sldId id="884" r:id="rId16"/>
    <p:sldId id="1808" r:id="rId17"/>
    <p:sldId id="1810" r:id="rId18"/>
    <p:sldId id="1811" r:id="rId19"/>
    <p:sldId id="1809" r:id="rId20"/>
    <p:sldId id="1813" r:id="rId21"/>
    <p:sldId id="1812" r:id="rId22"/>
    <p:sldId id="1814" r:id="rId23"/>
    <p:sldId id="1815" r:id="rId24"/>
    <p:sldId id="1807" r:id="rId25"/>
    <p:sldId id="889" r:id="rId26"/>
    <p:sldId id="257" r:id="rId27"/>
    <p:sldId id="258" r:id="rId28"/>
    <p:sldId id="259" r:id="rId29"/>
    <p:sldId id="260" r:id="rId30"/>
    <p:sldId id="268" r:id="rId31"/>
    <p:sldId id="271" r:id="rId32"/>
    <p:sldId id="269" r:id="rId33"/>
    <p:sldId id="263" r:id="rId34"/>
    <p:sldId id="264" r:id="rId35"/>
    <p:sldId id="281" r:id="rId36"/>
    <p:sldId id="283" r:id="rId37"/>
    <p:sldId id="267" r:id="rId38"/>
    <p:sldId id="278" r:id="rId39"/>
    <p:sldId id="275" r:id="rId40"/>
    <p:sldId id="279" r:id="rId41"/>
    <p:sldId id="288" r:id="rId42"/>
    <p:sldId id="289" r:id="rId43"/>
    <p:sldId id="265" r:id="rId44"/>
    <p:sldId id="273" r:id="rId45"/>
    <p:sldId id="1816" r:id="rId46"/>
    <p:sldId id="882" r:id="rId47"/>
    <p:sldId id="888" r:id="rId48"/>
    <p:sldId id="890" r:id="rId49"/>
    <p:sldId id="897" r:id="rId50"/>
    <p:sldId id="898" r:id="rId51"/>
    <p:sldId id="892" r:id="rId52"/>
    <p:sldId id="893" r:id="rId53"/>
    <p:sldId id="891" r:id="rId54"/>
    <p:sldId id="899" r:id="rId55"/>
    <p:sldId id="1793" r:id="rId56"/>
    <p:sldId id="1805" r:id="rId57"/>
    <p:sldId id="1806" r:id="rId58"/>
    <p:sldId id="1817" r:id="rId59"/>
    <p:sldId id="78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85311" autoAdjust="0"/>
  </p:normalViewPr>
  <p:slideViewPr>
    <p:cSldViewPr snapToGrid="0">
      <p:cViewPr varScale="1">
        <p:scale>
          <a:sx n="112" d="100"/>
          <a:sy n="112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C9898BBB-8B1B-4371-A376-6306DD1B4155}" type="datetimeFigureOut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959AB160-2153-4474-A613-B76077FD22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0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/>
              <a:t>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25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5D00E-6D2A-B8D0-68C8-7CE6E088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10BB3ED9-E013-4223-3A89-E38D5D38E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5411DF9F-247E-60A5-B811-03E7D7BD3C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E1FD7337-BE11-30E0-0AFD-57C08C719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929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6000-A9B5-36B7-FA56-12B9B4D0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42A5EAC-F810-3447-EA77-7EC5341DCA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19FF2D97-B8E8-0CFA-78A0-6E34F38721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77D8C7A5-13FE-BE70-F791-CDEF433BC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687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D34F-5FC8-3106-2687-638E6864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8461ABB-CA57-E37F-5CC9-7BB2DD885D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744A4B55-7F5B-BB29-CA87-E61EF5BC5B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91FA0E91-A125-6C3A-FD84-B55680220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72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5C9D-A6E8-48E3-3451-F5BDC082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F9D1D913-AE09-6C3B-29C2-25B92268B4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92F928FF-9A75-39E3-C001-AB390BDD2B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D994C056-DE17-D1BE-C019-269C1D1FA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64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26E-4AAE-B890-97AC-466DF79D5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C57D7A2-F462-F7D6-1FA0-3741E8341C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B6EF0930-A86D-11EF-9DBA-695424312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9B7C2D8C-0434-20E1-D850-B14E0D336F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188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606FE-955C-6799-9805-FB0E0544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8FBA40A-192D-2531-E30E-539FE3C5B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4009DC10-EEB6-5CD9-FB6D-D8626B0A50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BEA0826B-040C-A864-A936-F42FEB799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20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7559-43B3-DCB6-67E6-1489973EF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A956F869-B6EC-AD25-A819-E9DACE1D6F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1E6A97C2-2136-9979-5F5D-59ED42DB3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119EC742-502D-FF83-E1BD-EEDB879D67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18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9A8D-E70E-F41D-2861-FE0F541A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9615BCE-3C13-0C56-4869-A6D35B99E5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3BAF538A-54AF-0C51-5787-6A62C0E90F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E178DED2-E365-4B99-230C-BB22328B5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98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B22A0-9313-51F0-50FA-3AE88B81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C630489-A951-CEEE-C200-AA5068B7B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E8736A5B-2A47-35E2-A05A-885F86414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C2B5B422-78AE-F4F7-FB87-C2D617CD7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280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04D4-726D-C855-A471-D2675A35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A47EC5C8-5542-A9CD-BF6E-7825E6C1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765B025C-F9AF-BA48-1098-BD89BB386A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52A69AF1-9C87-130E-0BF6-AECE2897F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82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F928-B54F-0037-E3CE-573A76DE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4BCA6F49-5FD6-587F-D07E-080CFA778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1987F361-352D-0DF0-CE2C-6F7389D72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2C901353-72D9-F2CA-BDB8-D02665385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3933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5932-B481-C911-EC04-E95B68A8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94AC4D5-8398-24DB-6C63-F492D53EB5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34135880-76D8-4CFC-B509-7C27DAD8D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C9F4344F-7541-2799-FF6B-52FE00C5A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243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A4B2-4978-87B0-F3CA-32880C23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60BC210-CFE9-0DB1-6356-1C57D50065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D4B20D27-76AC-60A4-FC92-9B5A903EE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F5412AD9-E04A-1E92-566D-8C9618B10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06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3D4CC-595F-93AD-563D-F65B39951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3B097F6-53F0-7267-8CA6-9A84FB462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77A87B88-417F-ADA3-19B4-F00B52AD2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B5BCBD80-EB22-068A-8BF8-72C7D5F1B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09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43E24-6896-2839-F333-28875FA09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C5AB1A0-8D53-B313-865B-416F03C037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E51DD03D-9BD7-9DDD-021C-4BCC412EAB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29A91152-D4DF-939B-FBC9-D22DFD2D2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1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98D0-160A-75B8-CF97-57EC917B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A9841A0D-B4FC-F321-2308-BC3AD09E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F7433838-2E52-9940-BF10-1B003BD8F2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8354486E-398E-FCCB-8703-6F33626D5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264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FDD5-10AA-9DCF-3BD7-0F0D92FE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BEF9959-8517-D0A5-773E-9D9CD70CCB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4C8ACCB4-2676-2DFB-1C44-DF8992278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4D75F6BB-2FD6-8042-1F2D-5D87798F7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602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00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8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48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271B-23C9-FBA8-D5C1-31D12A59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384AB723-B7D1-CFEC-BD88-6BFFA90117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2E865E85-E564-157F-D4D7-533D4745C6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60A75692-5E1B-64FC-A646-AD5A60CAF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911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4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78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8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6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7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1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3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0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7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9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AB71-00D6-BB5F-C6D6-BDF3C175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55EC23CE-382A-F977-5ACF-E655EC7B68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E3DD90E9-95C3-81CE-B273-56A5F5016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01530023-4F5F-7D44-B5A3-B25EABA92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75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3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76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02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43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64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DE6A0-B36E-9C7A-AF69-2E6650A8E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7F8E2-7491-DEE3-5D93-55F2D5DFE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F225A-D4BC-69A6-29F4-1612E2E38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00E7-F68F-95E8-ACA1-725BEEF16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4E279-4792-4F5A-AC94-7AF859C9DE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66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63A4-F303-5705-E4BF-B9FF1A8A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A620A2A-C323-7FC1-ADE3-B8141CE2C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62702DE0-6130-AC6B-AE37-E6D5351E58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2A62563C-C0A0-BA2A-4238-015744820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833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0F72A-52D2-052C-28F5-577052A5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1D1C7E00-1BAA-8354-961D-374E8B6E03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F38187BE-DDA1-0223-6F87-F3453FE8A7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D78EAEC6-F8A1-D9DD-0FBF-DF263DEE0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0802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4F35-C03F-AF42-4742-6CD23DD3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ACADBA6-3A4E-A1DC-670D-2E7C44EE7B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A3BBDBA8-E1CD-9EF5-8CBB-FC8410602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26362C9A-6364-4D4A-9145-21A6EF28B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6528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8732-642C-9941-EDC5-449FF24E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F8F0A98-097F-972B-082C-2D41DD96C8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CA092633-3857-5B9F-38F9-8711D5E6F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02D6022F-FDE1-967A-9927-2246306F7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58EB-04F9-0B27-ABC0-0146961C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AAD74415-75F7-DC57-52CD-579BDA58F9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436F2556-F712-CBEF-A17E-9F43FA8771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44BF3EA8-607D-6657-DD3F-C99B6388D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88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C1C9-93A5-E3C2-27FB-374B2DBD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86789F3E-AEC1-BC14-B02D-8FE0ACD1AA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D827098B-1B18-7602-D1A0-9363B2758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3F3AD03E-0CEF-4E2C-556F-7B38B1114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2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4F166-0214-C319-35BA-451D2F33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91EBC87-8F94-3DB3-698B-96A64AD7DE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9420E1D5-AACE-CE94-9D96-B5ADA9672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0E7EA138-57FF-8D15-2812-62EE90C62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6649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F21F0-0AA1-4972-32D3-26E6CE432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34C980F-EAB8-10B9-E152-FCA8B2A21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B8D4C428-1EA7-6E3C-0805-18F79AD720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6BDBBFD5-DD14-6B57-D835-B2F1225F7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278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19EC-A246-D730-8D7A-79B946DF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B1AAF7B-9C94-F080-921F-E42A027E27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85BEC2C2-EFF6-6E6C-7886-71B4E07DB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8800205F-0543-5418-1D1C-84568AC45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307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AF39-19A1-6F95-C236-E5B28FA1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B31B5363-09EF-B78A-EBCC-696B3D87A7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5C3D62B5-6B11-2CDA-ACD2-B8D0C242C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782C66AA-01BE-4D24-F4F0-D94F0C958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349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D124-2930-9D80-F7C5-A9D122C2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38E9D-379C-78D7-839F-9842FDFE7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37ADF-F8DE-70F4-6D17-411F6F972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31693-EF98-4A20-8889-0C53F1587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70820-E493-4867-9512-95AF0D0448D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0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39F6-C5E7-B9F5-235E-8616742C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C2826B6-6EE2-7C02-AE01-D1DFDBCBEA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DE03DC56-2DC7-BF5E-DEF9-260FD3ACF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4742D5DC-AB6C-8465-AD27-17C6E55D9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8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379C-A549-38EC-AFD8-A1D7CFC73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359A2C71-8163-32DA-D93D-C0A173CE9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36DD0A84-7839-16F5-781A-A1CF45FBCB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26841656-F898-29C0-33F9-7D83853C6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24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C318-34AE-C5DB-E915-628DB2F5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F9CBEDD2-31A0-0699-7A65-ECA8AD70C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62FD7FD1-6C90-D7D0-F290-A32053D62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41EFD2D3-25AF-334B-356D-A18E0BAB4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318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86EB-4654-201F-81D1-8C2AB393B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5738FA69-9C54-3434-1F8F-AE6B4D494C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>
            <a:extLst>
              <a:ext uri="{FF2B5EF4-FFF2-40B4-BE49-F238E27FC236}">
                <a16:creationId xmlns:a16="http://schemas.microsoft.com/office/drawing/2014/main" id="{DFF7F9B2-B262-0433-5965-347651342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>
            <a:extLst>
              <a:ext uri="{FF2B5EF4-FFF2-40B4-BE49-F238E27FC236}">
                <a16:creationId xmlns:a16="http://schemas.microsoft.com/office/drawing/2014/main" id="{347F3859-F820-CA8A-7AD2-EE25230401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00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3196-9086-1706-840A-325050687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7AFE-0D98-CF5B-E110-D625248C1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0447-B92A-F0BD-A354-6C9BF335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2442-9EBB-8858-4082-778188F26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F0F1-A5BB-ECB6-0231-6F8DB2BC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9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6677-0C11-290B-8406-F128038E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EEC4C-0B92-92A9-5D6F-E3EEA3918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72F0-1AB4-F2BB-3817-38A5D5AE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34EE-BA56-3A8F-BC37-FCB377EC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03EE-322D-8FD2-FCDC-7A4E4DC4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49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48EAD-23BC-2B4D-D251-DCF2D8CD4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C3CCE-CE68-49BC-4E59-5DD80739D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5391-B29D-9173-AE62-F9049A36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C5C7-EAE2-7E99-C00B-13E640A6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D47B-3D23-1FDA-D62C-592D0E51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4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0A1E-27B8-5159-A63B-2A2A88D3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AE03-5664-712C-8170-AEB12D2E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F3B9A-0111-E928-9F2F-8E79AE31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8E9F-CC6D-9C09-6A2C-3A094117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F6EFF-A8F7-6229-4AAC-E20866D8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904E-0DCB-43E7-4E71-B4238301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C9EC7-5996-5297-36DE-31F1184E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21514-14F6-FF3D-A5F8-0B861307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36732-B6C8-9354-373A-33F2E4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3D477-6A48-518D-FD99-7068A58D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7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6AB-97F9-612A-1F49-646275FC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EB7F-4387-BF91-5990-5B6F3A0F5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5736F-5A1E-DF7F-4770-BDB6C80E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E231E-8ED8-5605-C4A6-A1016E17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73C95-57FF-64AF-2284-27EB574C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AD875-D86F-7D35-656B-A9442D97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8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5DD3-F0F3-380C-C79B-AA91C35F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C6905-D5F6-9D0A-CBC8-ADE1B7F3E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D814E-26E9-D920-427C-6967E1A61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213B-EC6B-A6FE-C876-F34724F02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5DEBD-158B-F2BE-3A7B-1138C92F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995AD-F14B-F2EB-2A5D-B0A67DDA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DFA32-082E-0A3B-830B-F65B5CB4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B1F0D-DA7A-EBC9-11B4-3DBD108E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7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B955-596B-FD51-D335-326A7B8A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592B-A611-511D-26D6-04B748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4693A-3BE3-9551-17BE-FD657628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F4DAA-A640-DC11-4EB5-9A150D53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9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D23B1-27B3-8D05-29D5-8F3639E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EE11F-F4B3-278E-3F33-4976ABF2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1D8F6-8179-34F9-B690-3822E8C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44F-D0E4-045A-7625-61CA90C4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8B79-B1A5-85C5-17A7-C77EB1BA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2FA50-BA6E-8144-4143-72C52CD97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641F5-279A-E5BD-30AF-22D6F228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836A8-B1A8-3A94-A159-6AABCF04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6AA78-9F63-7EAC-D89D-E598EEB4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2E72-EAB0-2B6C-0B95-88CA1E81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A00E0-AEB2-749D-9737-1BE02DB4C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36BFB-5A47-5D15-78A1-30713CD4A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257C-E80D-D747-66EF-48C9E16B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1BBF-54D7-46CD-BDFE-8F8A9E3B8ACA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66E7F-A91E-B260-207F-A2F58199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284DB-1B00-2BF8-0F13-E4203A10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BDA7-9D74-4506-8884-BF340561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A2920-39B2-4219-5075-44153B3A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7BB3E-9EEB-93D7-D9D9-606F852C7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B01C-9884-DB0F-2FA1-8FA3B7FA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</a:defRPr>
            </a:lvl1pPr>
          </a:lstStyle>
          <a:p>
            <a:fld id="{39FC1BBF-54D7-46CD-BDFE-8F8A9E3B8ACA}" type="datetimeFigureOut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BCA34-4AB1-9A88-F65B-8A5AB3460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4436A-C11A-8A65-3418-013B214A7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</a:defRPr>
            </a:lvl1pPr>
          </a:lstStyle>
          <a:p>
            <a:fld id="{341ABDA7-9D74-4506-8884-BF340561E0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2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60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4.png"/><Relationship Id="rId10" Type="http://schemas.openxmlformats.org/officeDocument/2006/relationships/image" Target="../media/image160.png"/><Relationship Id="rId4" Type="http://schemas.openxmlformats.org/officeDocument/2006/relationships/image" Target="../media/image33.jpe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80.png"/><Relationship Id="rId10" Type="http://schemas.openxmlformats.org/officeDocument/2006/relationships/image" Target="../media/image150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3" Type="http://schemas.openxmlformats.org/officeDocument/2006/relationships/image" Target="../media/image32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0.png"/><Relationship Id="rId5" Type="http://schemas.openxmlformats.org/officeDocument/2006/relationships/image" Target="../media/image34.jpeg"/><Relationship Id="rId10" Type="http://schemas.openxmlformats.org/officeDocument/2006/relationships/image" Target="../media/image150.pn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41.emf"/><Relationship Id="rId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43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250.png"/><Relationship Id="rId4" Type="http://schemas.openxmlformats.org/officeDocument/2006/relationships/image" Target="../media/image29.png"/><Relationship Id="rId9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43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250.png"/><Relationship Id="rId4" Type="http://schemas.openxmlformats.org/officeDocument/2006/relationships/image" Target="../media/image29.png"/><Relationship Id="rId9" Type="http://schemas.openxmlformats.org/officeDocument/2006/relationships/image" Target="../media/image38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3" Type="http://schemas.openxmlformats.org/officeDocument/2006/relationships/image" Target="../media/image32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0.png"/><Relationship Id="rId5" Type="http://schemas.openxmlformats.org/officeDocument/2006/relationships/image" Target="../media/image34.jpeg"/><Relationship Id="rId10" Type="http://schemas.openxmlformats.org/officeDocument/2006/relationships/image" Target="../media/image150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3" Type="http://schemas.openxmlformats.org/officeDocument/2006/relationships/image" Target="../media/image32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0.png"/><Relationship Id="rId5" Type="http://schemas.openxmlformats.org/officeDocument/2006/relationships/image" Target="../media/image34.jpeg"/><Relationship Id="rId10" Type="http://schemas.openxmlformats.org/officeDocument/2006/relationships/image" Target="../media/image150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0.jpeg"/><Relationship Id="rId7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487E0-AFA9-F882-3AAC-7B5B27934078}"/>
              </a:ext>
            </a:extLst>
          </p:cNvPr>
          <p:cNvSpPr txBox="1"/>
          <p:nvPr/>
        </p:nvSpPr>
        <p:spPr>
          <a:xfrm>
            <a:off x="228600" y="201228"/>
            <a:ext cx="9754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Path analysis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Mallard Duck Facts | Anas Platyrhynchos - The RSPB">
            <a:extLst>
              <a:ext uri="{FF2B5EF4-FFF2-40B4-BE49-F238E27FC236}">
                <a16:creationId xmlns:a16="http://schemas.microsoft.com/office/drawing/2014/main" id="{E3AD7E3C-8A4E-079F-BBEB-2D850D60F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26076" r="24349" b="26329"/>
          <a:stretch/>
        </p:blipFill>
        <p:spPr bwMode="auto">
          <a:xfrm>
            <a:off x="9982900" y="201228"/>
            <a:ext cx="2056418" cy="98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ene Regulatory Network">
            <a:extLst>
              <a:ext uri="{FF2B5EF4-FFF2-40B4-BE49-F238E27FC236}">
                <a16:creationId xmlns:a16="http://schemas.microsoft.com/office/drawing/2014/main" id="{00B22740-D0AA-9438-DA1F-5EF7355A5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86" y="1084159"/>
            <a:ext cx="3982065" cy="39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5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BF69D-EA0A-F8F0-7962-B2C9A036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372F0-64E0-64DD-1381-8CFF07762E1E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Intercept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2751-6EA7-4384-08AB-335291807ACA}"/>
              </a:ext>
            </a:extLst>
          </p:cNvPr>
          <p:cNvSpPr txBox="1"/>
          <p:nvPr/>
        </p:nvSpPr>
        <p:spPr>
          <a:xfrm>
            <a:off x="8613058" y="201228"/>
            <a:ext cx="3214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(y ~ 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10081-E5FF-AF8E-B7DB-A864A4027EA7}"/>
                  </a:ext>
                </a:extLst>
              </p:cNvPr>
              <p:cNvSpPr txBox="1"/>
              <p:nvPr/>
            </p:nvSpPr>
            <p:spPr>
              <a:xfrm>
                <a:off x="7413315" y="5065160"/>
                <a:ext cx="2873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̅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10081-E5FF-AF8E-B7DB-A864A4027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15" y="5065160"/>
                <a:ext cx="2873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F43F2C-9873-1963-455D-25F0D699E34B}"/>
              </a:ext>
            </a:extLst>
          </p:cNvPr>
          <p:cNvSpPr txBox="1"/>
          <p:nvPr/>
        </p:nvSpPr>
        <p:spPr>
          <a:xfrm>
            <a:off x="7413315" y="4300013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Intercept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737D6-DA05-AC72-EEC8-0A495B96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AC4DB7-51C5-DB92-240F-EC3F0BB73EA8}"/>
              </a:ext>
            </a:extLst>
          </p:cNvPr>
          <p:cNvSpPr/>
          <p:nvPr/>
        </p:nvSpPr>
        <p:spPr>
          <a:xfrm>
            <a:off x="3410857" y="320765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916694-E14A-2B28-F1E6-00C0E14F55BE}"/>
                  </a:ext>
                </a:extLst>
              </p:cNvPr>
              <p:cNvSpPr txBox="1"/>
              <p:nvPr/>
            </p:nvSpPr>
            <p:spPr>
              <a:xfrm>
                <a:off x="7413315" y="2917045"/>
                <a:ext cx="2107500" cy="957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916694-E14A-2B28-F1E6-00C0E14F5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15" y="2917045"/>
                <a:ext cx="2107500" cy="95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F70E69-CC8D-E44F-3D0B-E43A654048D2}"/>
              </a:ext>
            </a:extLst>
          </p:cNvPr>
          <p:cNvSpPr txBox="1"/>
          <p:nvPr/>
        </p:nvSpPr>
        <p:spPr>
          <a:xfrm>
            <a:off x="7413315" y="2119603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159933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CB67E-5B9A-AF66-CD4B-B1C1A403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7A0BA-63F5-260E-04B1-AE126145823A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An easy-peasy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ACA381-8AEA-D40C-1413-276FBBBAA1E1}"/>
                  </a:ext>
                </a:extLst>
              </p:cNvPr>
              <p:cNvSpPr txBox="1"/>
              <p:nvPr/>
            </p:nvSpPr>
            <p:spPr>
              <a:xfrm>
                <a:off x="5639955" y="1622651"/>
                <a:ext cx="24686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lm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ACA381-8AEA-D40C-1413-276FBBBAA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5" y="1622651"/>
                <a:ext cx="246862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A2E26C-D1E3-F1D6-CFDF-99C618453F5F}"/>
              </a:ext>
            </a:extLst>
          </p:cNvPr>
          <p:cNvSpPr txBox="1"/>
          <p:nvPr/>
        </p:nvSpPr>
        <p:spPr>
          <a:xfrm>
            <a:off x="5639955" y="872018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83921-DC26-3003-C47F-67D31BE8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5" y="1079708"/>
            <a:ext cx="4781550" cy="499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44C66-C0F3-D94D-D5BE-4E0620A96B60}"/>
              </a:ext>
            </a:extLst>
          </p:cNvPr>
          <p:cNvSpPr txBox="1"/>
          <p:nvPr/>
        </p:nvSpPr>
        <p:spPr>
          <a:xfrm>
            <a:off x="5639955" y="2633809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9EE3E-C39F-4BC0-393F-7F729242911A}"/>
                  </a:ext>
                </a:extLst>
              </p:cNvPr>
              <p:cNvSpPr txBox="1"/>
              <p:nvPr/>
            </p:nvSpPr>
            <p:spPr>
              <a:xfrm>
                <a:off x="5639955" y="3412174"/>
                <a:ext cx="4655633" cy="542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39EE3E-C39F-4BC0-393F-7F7292429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5" y="3412174"/>
                <a:ext cx="4655633" cy="542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7A49799-4556-14EC-D111-5A1D4FA8FD7B}"/>
              </a:ext>
            </a:extLst>
          </p:cNvPr>
          <p:cNvSpPr txBox="1"/>
          <p:nvPr/>
        </p:nvSpPr>
        <p:spPr>
          <a:xfrm>
            <a:off x="5639955" y="4394645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Causal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93140-4642-23DA-ACE6-1DB317777625}"/>
              </a:ext>
            </a:extLst>
          </p:cNvPr>
          <p:cNvSpPr/>
          <p:nvPr/>
        </p:nvSpPr>
        <p:spPr>
          <a:xfrm>
            <a:off x="5849258" y="5312228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8B6FC-0657-3A0A-C951-AF755245CBB3}"/>
              </a:ext>
            </a:extLst>
          </p:cNvPr>
          <p:cNvSpPr/>
          <p:nvPr/>
        </p:nvSpPr>
        <p:spPr>
          <a:xfrm>
            <a:off x="8282163" y="5312228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E9ECD2-3B09-27CF-C4AB-CB462D306309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>
            <a:off x="6763658" y="5769428"/>
            <a:ext cx="15185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8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EB5E-D99E-DCF2-09DE-14BC8749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2E726-536A-36BF-FAC7-C301D52DC0DB}"/>
              </a:ext>
            </a:extLst>
          </p:cNvPr>
          <p:cNvSpPr txBox="1"/>
          <p:nvPr/>
        </p:nvSpPr>
        <p:spPr>
          <a:xfrm>
            <a:off x="228600" y="201228"/>
            <a:ext cx="8838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Expanding to two explanatory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F249FB-093F-9D1A-B770-FA4D50D51B9D}"/>
                  </a:ext>
                </a:extLst>
              </p:cNvPr>
              <p:cNvSpPr txBox="1"/>
              <p:nvPr/>
            </p:nvSpPr>
            <p:spPr>
              <a:xfrm>
                <a:off x="5639955" y="1655482"/>
                <a:ext cx="3949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lm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1 +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2)</m:t>
                      </m:r>
                    </m:oMath>
                  </m:oMathPara>
                </a14:m>
                <a:endParaRPr lang="en-US" sz="3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F249FB-093F-9D1A-B770-FA4D50D51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5" y="1655482"/>
                <a:ext cx="39497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99A57B-8DC6-62A5-1A53-62DB3632EBEE}"/>
              </a:ext>
            </a:extLst>
          </p:cNvPr>
          <p:cNvSpPr txBox="1"/>
          <p:nvPr/>
        </p:nvSpPr>
        <p:spPr>
          <a:xfrm>
            <a:off x="5639955" y="958647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R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3C7EE-AAFE-0936-AE8F-394ECEA4EE1E}"/>
              </a:ext>
            </a:extLst>
          </p:cNvPr>
          <p:cNvSpPr txBox="1"/>
          <p:nvPr/>
        </p:nvSpPr>
        <p:spPr>
          <a:xfrm>
            <a:off x="5639955" y="2376525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6717E7-B3EA-7183-7CDE-93BEE5258EEB}"/>
                  </a:ext>
                </a:extLst>
              </p:cNvPr>
              <p:cNvSpPr txBox="1"/>
              <p:nvPr/>
            </p:nvSpPr>
            <p:spPr>
              <a:xfrm>
                <a:off x="5639955" y="3120362"/>
                <a:ext cx="6190156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6717E7-B3EA-7183-7CDE-93BEE525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5" y="3120362"/>
                <a:ext cx="6190156" cy="541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5C2720F-B5A0-1D57-4574-1368F26D310F}"/>
              </a:ext>
            </a:extLst>
          </p:cNvPr>
          <p:cNvSpPr txBox="1"/>
          <p:nvPr/>
        </p:nvSpPr>
        <p:spPr>
          <a:xfrm>
            <a:off x="5639955" y="3885121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Graph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0AB266-DFE9-C6A6-80C0-399FF482232D}"/>
              </a:ext>
            </a:extLst>
          </p:cNvPr>
          <p:cNvSpPr/>
          <p:nvPr/>
        </p:nvSpPr>
        <p:spPr>
          <a:xfrm>
            <a:off x="5866002" y="4865636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42DB2-F930-7A19-BBE3-CF2167AB32E3}"/>
              </a:ext>
            </a:extLst>
          </p:cNvPr>
          <p:cNvSpPr/>
          <p:nvPr/>
        </p:nvSpPr>
        <p:spPr>
          <a:xfrm>
            <a:off x="8282163" y="4091502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66019B-1FC7-6CC3-C7C2-2E2EFA438D71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>
            <a:off x="6780402" y="4548702"/>
            <a:ext cx="1501761" cy="774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F3443EC-E946-A9D1-C941-682DB353033A}"/>
              </a:ext>
            </a:extLst>
          </p:cNvPr>
          <p:cNvSpPr/>
          <p:nvPr/>
        </p:nvSpPr>
        <p:spPr>
          <a:xfrm>
            <a:off x="8282163" y="548487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A0AD93-D9E1-F37B-AAD6-06B2693F41E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6780402" y="5322836"/>
            <a:ext cx="1501761" cy="619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8E0E343-BE74-0208-6C83-A7EA482A7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27" y="962750"/>
            <a:ext cx="3309237" cy="55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0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E980A-7E6B-B551-C920-57160306A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38DFC-9CC2-9A9B-119A-5DD587FFDA02}"/>
              </a:ext>
            </a:extLst>
          </p:cNvPr>
          <p:cNvSpPr txBox="1"/>
          <p:nvPr/>
        </p:nvSpPr>
        <p:spPr>
          <a:xfrm>
            <a:off x="228600" y="201228"/>
            <a:ext cx="8838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Sewall Wright’s genius breakthrough</a:t>
            </a:r>
          </a:p>
        </p:txBody>
      </p:sp>
      <p:pic>
        <p:nvPicPr>
          <p:cNvPr id="2050" name="Picture 2" descr="Sewall Wright - Linda Hall Library">
            <a:extLst>
              <a:ext uri="{FF2B5EF4-FFF2-40B4-BE49-F238E27FC236}">
                <a16:creationId xmlns:a16="http://schemas.microsoft.com/office/drawing/2014/main" id="{2CA6E4DB-4377-CCDA-0EA0-158C1B58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66" y="201228"/>
            <a:ext cx="1313548" cy="175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right, Sewall (1889-1988) | Harvard Square LibraryHarvard Square Library">
            <a:extLst>
              <a:ext uri="{FF2B5EF4-FFF2-40B4-BE49-F238E27FC236}">
                <a16:creationId xmlns:a16="http://schemas.microsoft.com/office/drawing/2014/main" id="{CE7C1952-DA79-C533-264F-18A87789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738" y="201228"/>
            <a:ext cx="1581907" cy="175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E89FE-E0DD-3784-968F-EEBD53C13D08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Wright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(1921; 1934)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11CE7-268E-26ED-D149-E238C53B9F63}"/>
              </a:ext>
            </a:extLst>
          </p:cNvPr>
          <p:cNvSpPr txBox="1"/>
          <p:nvPr/>
        </p:nvSpPr>
        <p:spPr>
          <a:xfrm>
            <a:off x="649271" y="1839526"/>
            <a:ext cx="40823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Multiple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24317-F44A-8EA3-F210-03808AFCA9DC}"/>
              </a:ext>
            </a:extLst>
          </p:cNvPr>
          <p:cNvSpPr/>
          <p:nvPr/>
        </p:nvSpPr>
        <p:spPr>
          <a:xfrm>
            <a:off x="887602" y="3443362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7CAD7-50A5-1949-05A8-BEB9E9853180}"/>
              </a:ext>
            </a:extLst>
          </p:cNvPr>
          <p:cNvSpPr/>
          <p:nvPr/>
        </p:nvSpPr>
        <p:spPr>
          <a:xfrm>
            <a:off x="3303763" y="2669228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379853-AB31-BBE5-3FE2-91E761B5D00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1802002" y="3126428"/>
            <a:ext cx="1501761" cy="774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6418B6-52DA-2E66-3CDC-0412BE7ADFD6}"/>
              </a:ext>
            </a:extLst>
          </p:cNvPr>
          <p:cNvSpPr/>
          <p:nvPr/>
        </p:nvSpPr>
        <p:spPr>
          <a:xfrm>
            <a:off x="3303763" y="406260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C543C2-4072-B807-AEEB-419CDC2E39A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 flipV="1">
            <a:off x="1802002" y="3900562"/>
            <a:ext cx="1501761" cy="619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DAD60C-942B-45EE-5F56-B1E03B87636F}"/>
              </a:ext>
            </a:extLst>
          </p:cNvPr>
          <p:cNvSpPr txBox="1"/>
          <p:nvPr/>
        </p:nvSpPr>
        <p:spPr>
          <a:xfrm>
            <a:off x="6181352" y="2500238"/>
            <a:ext cx="40823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Path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4AC3D4-5E48-5A66-2306-300DEF8DA281}"/>
              </a:ext>
            </a:extLst>
          </p:cNvPr>
          <p:cNvSpPr/>
          <p:nvPr/>
        </p:nvSpPr>
        <p:spPr>
          <a:xfrm>
            <a:off x="6419683" y="410407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sz="32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B822E-F5FB-28DE-DA21-84301B92E502}"/>
              </a:ext>
            </a:extLst>
          </p:cNvPr>
          <p:cNvSpPr/>
          <p:nvPr/>
        </p:nvSpPr>
        <p:spPr>
          <a:xfrm>
            <a:off x="8835844" y="314125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2B0082-522F-8C16-D788-016A961EE9C4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7334083" y="3598454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5A652-177B-3F88-F559-BC9AC099420C}"/>
              </a:ext>
            </a:extLst>
          </p:cNvPr>
          <p:cNvSpPr/>
          <p:nvPr/>
        </p:nvSpPr>
        <p:spPr>
          <a:xfrm>
            <a:off x="8835844" y="5028113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67DF8C-D6F9-F988-7EC3-488C9145980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7334083" y="4561274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72221F-0AC0-8742-B9AB-BED7BA1A824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9293044" y="4055654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002D6-2DE3-15D1-C6E4-01838398D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290BA4-85AF-5E43-5EA7-07E121E11025}"/>
              </a:ext>
            </a:extLst>
          </p:cNvPr>
          <p:cNvSpPr txBox="1"/>
          <p:nvPr/>
        </p:nvSpPr>
        <p:spPr>
          <a:xfrm>
            <a:off x="228600" y="201228"/>
            <a:ext cx="8838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Barbara Burks: nature vs. nurture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E1B5D-3E6F-0761-0478-4A161877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51" y="1359525"/>
            <a:ext cx="7133137" cy="4712472"/>
          </a:xfrm>
          <a:prstGeom prst="rect">
            <a:avLst/>
          </a:prstGeom>
        </p:spPr>
      </p:pic>
      <p:pic>
        <p:nvPicPr>
          <p:cNvPr id="1026" name="Picture 2" descr="Barbara S. Burks – John Simon Guggenheim Memorial Foundation…">
            <a:extLst>
              <a:ext uri="{FF2B5EF4-FFF2-40B4-BE49-F238E27FC236}">
                <a16:creationId xmlns:a16="http://schemas.microsoft.com/office/drawing/2014/main" id="{9C938264-5F69-74D0-14B8-F6262268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466" y="201228"/>
            <a:ext cx="2175354" cy="21666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B063E4-E923-2CAC-E931-FDA4CEF8A53A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Burks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(1926)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61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4A1A-700A-6C8B-D5DF-9A564614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BFF35-7318-04C9-076F-D8B6C2AB8999}"/>
              </a:ext>
            </a:extLst>
          </p:cNvPr>
          <p:cNvSpPr txBox="1"/>
          <p:nvPr/>
        </p:nvSpPr>
        <p:spPr>
          <a:xfrm>
            <a:off x="228600" y="201228"/>
            <a:ext cx="8838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Barbara Burks: collider bias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000DA-CCFF-7D7C-8BAD-95ECB609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28" y="2842658"/>
            <a:ext cx="3895256" cy="25733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2A7E7A-328E-F94B-F148-45CF52AA3143}"/>
              </a:ext>
            </a:extLst>
          </p:cNvPr>
          <p:cNvSpPr/>
          <p:nvPr/>
        </p:nvSpPr>
        <p:spPr>
          <a:xfrm>
            <a:off x="913525" y="494738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8A373B-B472-A9EF-A9E8-DFC26846D5E9}"/>
              </a:ext>
            </a:extLst>
          </p:cNvPr>
          <p:cNvSpPr/>
          <p:nvPr/>
        </p:nvSpPr>
        <p:spPr>
          <a:xfrm>
            <a:off x="2779044" y="327713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D5C954-86A1-9A6F-8E44-DA77856D9ECF}"/>
              </a:ext>
            </a:extLst>
          </p:cNvPr>
          <p:cNvSpPr/>
          <p:nvPr/>
        </p:nvSpPr>
        <p:spPr>
          <a:xfrm>
            <a:off x="4644563" y="176339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AAE79-4DAC-0FC3-AB25-58C5842FE758}"/>
              </a:ext>
            </a:extLst>
          </p:cNvPr>
          <p:cNvSpPr/>
          <p:nvPr/>
        </p:nvSpPr>
        <p:spPr>
          <a:xfrm>
            <a:off x="4644563" y="494738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5C0E1-DFEE-8109-DD1A-C6751BD6B96F}"/>
              </a:ext>
            </a:extLst>
          </p:cNvPr>
          <p:cNvSpPr txBox="1"/>
          <p:nvPr/>
        </p:nvSpPr>
        <p:spPr>
          <a:xfrm>
            <a:off x="644892" y="5416041"/>
            <a:ext cx="196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Parental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81C08-472B-BC15-D2FB-E81A02C5B304}"/>
              </a:ext>
            </a:extLst>
          </p:cNvPr>
          <p:cNvSpPr txBox="1"/>
          <p:nvPr/>
        </p:nvSpPr>
        <p:spPr>
          <a:xfrm>
            <a:off x="641106" y="3209071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Social status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0E7D1-5B1C-24B8-6EFD-3648565B0DAF}"/>
              </a:ext>
            </a:extLst>
          </p:cNvPr>
          <p:cNvCxnSpPr>
            <a:stCxn id="3" idx="7"/>
            <a:endCxn id="4" idx="3"/>
          </p:cNvCxnSpPr>
          <p:nvPr/>
        </p:nvCxnSpPr>
        <p:spPr>
          <a:xfrm flipV="1">
            <a:off x="1108647" y="3472261"/>
            <a:ext cx="1703875" cy="1508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7DB9B9-02AB-1303-CADF-06837008A25E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1142125" y="5061686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46D3D8-F8F0-4D2A-1864-6197F38498EE}"/>
              </a:ext>
            </a:extLst>
          </p:cNvPr>
          <p:cNvSpPr txBox="1"/>
          <p:nvPr/>
        </p:nvSpPr>
        <p:spPr>
          <a:xfrm>
            <a:off x="1275990" y="1692470"/>
            <a:ext cx="33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Other unmeasured causes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2DD34-6C64-B20B-F3B9-8B8C03FC0BCD}"/>
              </a:ext>
            </a:extLst>
          </p:cNvPr>
          <p:cNvCxnSpPr>
            <a:cxnSpLocks/>
            <a:stCxn id="5" idx="3"/>
            <a:endCxn id="4" idx="7"/>
          </p:cNvCxnSpPr>
          <p:nvPr/>
        </p:nvCxnSpPr>
        <p:spPr>
          <a:xfrm flipH="1">
            <a:off x="2974166" y="1958520"/>
            <a:ext cx="1703875" cy="1352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4143D3-5E43-1926-D478-E7814451668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758863" y="1991998"/>
            <a:ext cx="0" cy="29553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A2187B-CD3A-D0ED-4C09-4FD5D2E7A93A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2974166" y="3472261"/>
            <a:ext cx="1703875" cy="1508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078199-0879-0AF7-69BF-B91A75D5FBD2}"/>
              </a:ext>
            </a:extLst>
          </p:cNvPr>
          <p:cNvSpPr txBox="1"/>
          <p:nvPr/>
        </p:nvSpPr>
        <p:spPr>
          <a:xfrm>
            <a:off x="4358640" y="5416040"/>
            <a:ext cx="196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Child’s intelligence</a:t>
            </a:r>
          </a:p>
        </p:txBody>
      </p:sp>
      <p:pic>
        <p:nvPicPr>
          <p:cNvPr id="22" name="Picture 2" descr="Barbara S. Burks – John Simon Guggenheim Memorial Foundation…">
            <a:extLst>
              <a:ext uri="{FF2B5EF4-FFF2-40B4-BE49-F238E27FC236}">
                <a16:creationId xmlns:a16="http://schemas.microsoft.com/office/drawing/2014/main" id="{F70E26C0-85F9-4F80-0857-A17C40A2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466" y="201228"/>
            <a:ext cx="2175354" cy="21666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63C0A2-3128-0C31-ECB2-97EA2A7C9D75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Burks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(1926);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Pearl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(2001)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Figure 9.2</a:t>
            </a:r>
          </a:p>
        </p:txBody>
      </p:sp>
    </p:spTree>
    <p:extLst>
      <p:ext uri="{BB962C8B-B14F-4D97-AF65-F5344CB8AC3E}">
        <p14:creationId xmlns:p14="http://schemas.microsoft.com/office/powerpoint/2010/main" val="145343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C2D8-AA10-35C4-2858-C39FEE8A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53D9A-2EBC-81B8-FC63-D7E13EE557F8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Simulating data (n = 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9E3D5-B043-9A08-5E49-B6A23C393135}"/>
              </a:ext>
            </a:extLst>
          </p:cNvPr>
          <p:cNvSpPr txBox="1"/>
          <p:nvPr/>
        </p:nvSpPr>
        <p:spPr>
          <a:xfrm>
            <a:off x="6323202" y="643013"/>
            <a:ext cx="5358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~ normal(0,1)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 ~ normal(x, 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 ~ normal(x + z,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A898B-9EF5-6452-DA54-043BCB61E598}"/>
              </a:ext>
            </a:extLst>
          </p:cNvPr>
          <p:cNvSpPr/>
          <p:nvPr/>
        </p:nvSpPr>
        <p:spPr>
          <a:xfrm>
            <a:off x="9992948" y="4979338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8341C9-0133-FBBA-BA98-F953FC9EBEF8}"/>
              </a:ext>
            </a:extLst>
          </p:cNvPr>
          <p:cNvSpPr/>
          <p:nvPr/>
        </p:nvSpPr>
        <p:spPr>
          <a:xfrm>
            <a:off x="6323202" y="256936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DA97D-A59F-A41F-D925-EBA82E9FF02D}"/>
              </a:ext>
            </a:extLst>
          </p:cNvPr>
          <p:cNvSpPr/>
          <p:nvPr/>
        </p:nvSpPr>
        <p:spPr>
          <a:xfrm>
            <a:off x="8257548" y="375047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273191-B6BC-A37B-F5EC-571E3B124E9D}"/>
              </a:ext>
            </a:extLst>
          </p:cNvPr>
          <p:cNvCxnSpPr>
            <a:cxnSpLocks/>
            <a:stCxn id="9" idx="3"/>
            <a:endCxn id="4" idx="0"/>
          </p:cNvCxnSpPr>
          <p:nvPr/>
        </p:nvCxnSpPr>
        <p:spPr>
          <a:xfrm>
            <a:off x="9171948" y="4207670"/>
            <a:ext cx="1278200" cy="771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47ABEE-DFE0-0689-85EA-641D8EB98B5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237602" y="3026560"/>
            <a:ext cx="1019946" cy="118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179E5B-5584-24AD-2557-79101146E3FB}"/>
              </a:ext>
            </a:extLst>
          </p:cNvPr>
          <p:cNvSpPr txBox="1"/>
          <p:nvPr/>
        </p:nvSpPr>
        <p:spPr>
          <a:xfrm>
            <a:off x="7413332" y="2579748"/>
            <a:ext cx="16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Exogenous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E24CD-2B6D-3194-F730-917335BDB53B}"/>
              </a:ext>
            </a:extLst>
          </p:cNvPr>
          <p:cNvSpPr txBox="1"/>
          <p:nvPr/>
        </p:nvSpPr>
        <p:spPr>
          <a:xfrm>
            <a:off x="8186321" y="5669821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12CD2-2073-E29C-65FE-8B8299453F30}"/>
              </a:ext>
            </a:extLst>
          </p:cNvPr>
          <p:cNvSpPr txBox="1"/>
          <p:nvPr/>
        </p:nvSpPr>
        <p:spPr>
          <a:xfrm>
            <a:off x="9353848" y="3875665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00C10F-2251-5B2F-74D3-FED935E2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3" y="1221172"/>
            <a:ext cx="5123696" cy="5123696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3EC48BD-CED7-E662-94E8-559B988FE97A}"/>
              </a:ext>
            </a:extLst>
          </p:cNvPr>
          <p:cNvCxnSpPr>
            <a:stCxn id="7" idx="2"/>
            <a:endCxn id="4" idx="1"/>
          </p:cNvCxnSpPr>
          <p:nvPr/>
        </p:nvCxnSpPr>
        <p:spPr>
          <a:xfrm rot="16200000" flipH="1">
            <a:off x="7410286" y="2853876"/>
            <a:ext cx="1952778" cy="3212546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09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C63D-F838-A4EE-10B7-346B5BF7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F2B676-0500-B83F-429A-042BD5913A1F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Simulating data (n = 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D05CE-F73E-0A97-BD13-2904B78A400E}"/>
              </a:ext>
            </a:extLst>
          </p:cNvPr>
          <p:cNvSpPr txBox="1"/>
          <p:nvPr/>
        </p:nvSpPr>
        <p:spPr>
          <a:xfrm>
            <a:off x="6323202" y="643013"/>
            <a:ext cx="5358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~ normal(0,1)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 ~ normal(x, 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 ~ normal(x + z,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D9A13-AD67-1A10-398D-A4D8BA0B1FB7}"/>
              </a:ext>
            </a:extLst>
          </p:cNvPr>
          <p:cNvSpPr/>
          <p:nvPr/>
        </p:nvSpPr>
        <p:spPr>
          <a:xfrm>
            <a:off x="6631438" y="383144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A50FA-4520-BD35-0F62-B062D1883674}"/>
              </a:ext>
            </a:extLst>
          </p:cNvPr>
          <p:cNvSpPr/>
          <p:nvPr/>
        </p:nvSpPr>
        <p:spPr>
          <a:xfrm>
            <a:off x="9047599" y="286862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8BBE2B-90A7-5DA7-349D-4E5A3640B2B2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7545838" y="3325820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DABE6AB-F03B-D655-E6CF-3AC04ADEB89C}"/>
              </a:ext>
            </a:extLst>
          </p:cNvPr>
          <p:cNvSpPr/>
          <p:nvPr/>
        </p:nvSpPr>
        <p:spPr>
          <a:xfrm>
            <a:off x="9047599" y="4755479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7491E5-6C82-6765-3F2A-9C12745DE67F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7545838" y="4288640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5741AA-8D1C-E29D-46B8-A0E2C360BE5B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504799" y="3783020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E525EC-8403-11CF-61BE-B240CBEA07A9}"/>
              </a:ext>
            </a:extLst>
          </p:cNvPr>
          <p:cNvSpPr txBox="1"/>
          <p:nvPr/>
        </p:nvSpPr>
        <p:spPr>
          <a:xfrm>
            <a:off x="9992949" y="2569191"/>
            <a:ext cx="16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Exogenous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E7C1B-FD0C-8EA7-2B77-1FCFBF743314}"/>
              </a:ext>
            </a:extLst>
          </p:cNvPr>
          <p:cNvSpPr txBox="1"/>
          <p:nvPr/>
        </p:nvSpPr>
        <p:spPr>
          <a:xfrm>
            <a:off x="9992948" y="5315369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08500-AE00-DF8C-10ED-4BF93C43BFD0}"/>
              </a:ext>
            </a:extLst>
          </p:cNvPr>
          <p:cNvSpPr txBox="1"/>
          <p:nvPr/>
        </p:nvSpPr>
        <p:spPr>
          <a:xfrm>
            <a:off x="6371511" y="4803533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B7716-07A0-EFE2-9DDA-10AAFCCEB127}"/>
              </a:ext>
            </a:extLst>
          </p:cNvPr>
          <p:cNvSpPr txBox="1"/>
          <p:nvPr/>
        </p:nvSpPr>
        <p:spPr>
          <a:xfrm>
            <a:off x="9992948" y="4812569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Mediator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C6D6B2-E46B-E631-7305-12B46437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3" y="1221172"/>
            <a:ext cx="5123696" cy="51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6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FA89-352E-7D66-8A83-0C6C9C8B5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1BCF54-882F-FF07-0A44-972E83ED3FB0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Simulating data (n = 100)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B5BAF-95E4-DF19-D048-7ADFA4AA1A25}"/>
              </a:ext>
            </a:extLst>
          </p:cNvPr>
          <p:cNvSpPr txBox="1"/>
          <p:nvPr/>
        </p:nvSpPr>
        <p:spPr>
          <a:xfrm>
            <a:off x="6323202" y="643013"/>
            <a:ext cx="5358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~ normal(0,1)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 ~ normal(x, 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 ~ normal(x + z,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881151-11B8-B08F-FF35-9B29B776B757}"/>
              </a:ext>
            </a:extLst>
          </p:cNvPr>
          <p:cNvSpPr/>
          <p:nvPr/>
        </p:nvSpPr>
        <p:spPr>
          <a:xfrm>
            <a:off x="6631438" y="383144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6877CD-7AC8-90F6-3906-78826DCE06A4}"/>
              </a:ext>
            </a:extLst>
          </p:cNvPr>
          <p:cNvSpPr/>
          <p:nvPr/>
        </p:nvSpPr>
        <p:spPr>
          <a:xfrm>
            <a:off x="9047599" y="286862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1F8759-51A5-4B47-0B08-2AC5606B4C3B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7545838" y="3325820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E6840B5-BB7B-053E-A139-127B7D42D880}"/>
              </a:ext>
            </a:extLst>
          </p:cNvPr>
          <p:cNvSpPr/>
          <p:nvPr/>
        </p:nvSpPr>
        <p:spPr>
          <a:xfrm>
            <a:off x="9047599" y="4755479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D8F42-98E8-2EDD-C198-74D15499B56F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7545838" y="4288640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D15C8-C66E-6DCF-5142-B28B7CB5BC4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504799" y="3783020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2AA9F0-1BCD-99BF-3B13-A51D922B7684}"/>
              </a:ext>
            </a:extLst>
          </p:cNvPr>
          <p:cNvSpPr txBox="1"/>
          <p:nvPr/>
        </p:nvSpPr>
        <p:spPr>
          <a:xfrm>
            <a:off x="9992949" y="2569191"/>
            <a:ext cx="16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Exogenous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C3346-F96D-A6CE-D3A7-BDA1883B31DC}"/>
              </a:ext>
            </a:extLst>
          </p:cNvPr>
          <p:cNvSpPr txBox="1"/>
          <p:nvPr/>
        </p:nvSpPr>
        <p:spPr>
          <a:xfrm>
            <a:off x="9992948" y="5315369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2FD32-AF7D-D11E-80D5-0174E6E3DFC2}"/>
              </a:ext>
            </a:extLst>
          </p:cNvPr>
          <p:cNvSpPr txBox="1"/>
          <p:nvPr/>
        </p:nvSpPr>
        <p:spPr>
          <a:xfrm>
            <a:off x="6371511" y="4803533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Endogenous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AA967-C1FB-9BC9-0296-AB2A53E4A34E}"/>
              </a:ext>
            </a:extLst>
          </p:cNvPr>
          <p:cNvSpPr txBox="1"/>
          <p:nvPr/>
        </p:nvSpPr>
        <p:spPr>
          <a:xfrm>
            <a:off x="9992948" y="4812569"/>
            <a:ext cx="197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Mediator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55320A-0409-BD59-D417-6F470013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3" y="1221172"/>
            <a:ext cx="5123696" cy="51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FC7A-7190-8210-410B-FDC2CB18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5284-833A-3422-55DE-813500A1ABC1}"/>
              </a:ext>
            </a:extLst>
          </p:cNvPr>
          <p:cNvSpPr txBox="1"/>
          <p:nvPr/>
        </p:nvSpPr>
        <p:spPr>
          <a:xfrm>
            <a:off x="228600" y="201228"/>
            <a:ext cx="961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and correlation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DE7A9A-1788-3CDC-930F-38DF2F6F7ABA}"/>
                  </a:ext>
                </a:extLst>
              </p:cNvPr>
              <p:cNvSpPr txBox="1"/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.992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1.869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5.625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DE7A9A-1788-3CDC-930F-38DF2F6F7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7931D1-580C-00D8-E394-68B1DCEBF154}"/>
                  </a:ext>
                </a:extLst>
              </p:cNvPr>
              <p:cNvSpPr txBox="1"/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7931D1-580C-00D8-E394-68B1DCEBF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F5CF75-269C-B8BD-78EB-91AA624A3CA4}"/>
              </a:ext>
            </a:extLst>
          </p:cNvPr>
          <p:cNvSpPr txBox="1"/>
          <p:nvPr/>
        </p:nvSpPr>
        <p:spPr>
          <a:xfrm>
            <a:off x="6096000" y="1518047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5CB08-7B86-37B2-FD21-F4B35106425F}"/>
              </a:ext>
            </a:extLst>
          </p:cNvPr>
          <p:cNvSpPr txBox="1"/>
          <p:nvPr/>
        </p:nvSpPr>
        <p:spPr>
          <a:xfrm>
            <a:off x="6096000" y="3679606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F249-76BE-DD8C-857C-ABD5B60B3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23" y="1221172"/>
            <a:ext cx="5123696" cy="51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0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273E-0BD7-4D86-B312-656CEDB0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D6B573-09E9-229F-4826-23ABAEF441E3}"/>
              </a:ext>
            </a:extLst>
          </p:cNvPr>
          <p:cNvSpPr txBox="1"/>
          <p:nvPr/>
        </p:nvSpPr>
        <p:spPr>
          <a:xfrm>
            <a:off x="228599" y="201228"/>
            <a:ext cx="7159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Some fun reading!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CD9C4-4B93-F708-6306-8B11D3EE20DA}"/>
              </a:ext>
            </a:extLst>
          </p:cNvPr>
          <p:cNvSpPr txBox="1"/>
          <p:nvPr/>
        </p:nvSpPr>
        <p:spPr>
          <a:xfrm>
            <a:off x="7151571" y="5397966"/>
            <a:ext cx="487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Grace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(2006)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Cambridge University Press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D13FEA-1AAE-34CE-80F4-AC69D76BEEAF}"/>
              </a:ext>
            </a:extLst>
          </p:cNvPr>
          <p:cNvGrpSpPr/>
          <p:nvPr/>
        </p:nvGrpSpPr>
        <p:grpSpPr>
          <a:xfrm>
            <a:off x="3740022" y="1787907"/>
            <a:ext cx="3757774" cy="3320722"/>
            <a:chOff x="1565680" y="1914046"/>
            <a:chExt cx="3757774" cy="33207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B1F5A1-383D-E82C-5212-AA1571C732CA}"/>
                </a:ext>
              </a:extLst>
            </p:cNvPr>
            <p:cNvSpPr txBox="1"/>
            <p:nvPr/>
          </p:nvSpPr>
          <p:spPr>
            <a:xfrm>
              <a:off x="1565680" y="4957769"/>
              <a:ext cx="37577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https://jslefche.github.io/sem_book/</a:t>
              </a:r>
            </a:p>
          </p:txBody>
        </p:sp>
        <p:pic>
          <p:nvPicPr>
            <p:cNvPr id="5" name="Picture 2" descr="Jonathan Lefcheck – The Conversation">
              <a:extLst>
                <a:ext uri="{FF2B5EF4-FFF2-40B4-BE49-F238E27FC236}">
                  <a16:creationId xmlns:a16="http://schemas.microsoft.com/office/drawing/2014/main" id="{5196E0F3-885D-EAFB-77FD-D9A178B3D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65" y="1914046"/>
              <a:ext cx="2533284" cy="25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18167E-DEA7-EA75-8824-293EC28E1DDF}"/>
                </a:ext>
              </a:extLst>
            </p:cNvPr>
            <p:cNvSpPr txBox="1"/>
            <p:nvPr/>
          </p:nvSpPr>
          <p:spPr>
            <a:xfrm>
              <a:off x="1565681" y="4533499"/>
              <a:ext cx="37577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Jon </a:t>
              </a:r>
              <a:r>
                <a:rPr lang="en-US" sz="20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Lefcheck</a:t>
              </a:r>
              <a:endParaRPr lang="en-US" sz="2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9EBBFE-0517-270C-42A3-98A7F02EC4C2}"/>
              </a:ext>
            </a:extLst>
          </p:cNvPr>
          <p:cNvGrpSpPr/>
          <p:nvPr/>
        </p:nvGrpSpPr>
        <p:grpSpPr>
          <a:xfrm>
            <a:off x="209615" y="3784747"/>
            <a:ext cx="3757773" cy="2933396"/>
            <a:chOff x="209615" y="3784747"/>
            <a:chExt cx="3757773" cy="29333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1A4422-5229-1979-A755-F6C3DDACCC36}"/>
                </a:ext>
              </a:extLst>
            </p:cNvPr>
            <p:cNvSpPr txBox="1"/>
            <p:nvPr/>
          </p:nvSpPr>
          <p:spPr>
            <a:xfrm>
              <a:off x="209615" y="6318033"/>
              <a:ext cx="37577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Kate Layton-Matthews</a:t>
              </a:r>
              <a:endParaRPr lang="en-US" sz="2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3078" name="Picture 6" descr="Kate Layton-Matthews (@katelm92) / X">
              <a:extLst>
                <a:ext uri="{FF2B5EF4-FFF2-40B4-BE49-F238E27FC236}">
                  <a16:creationId xmlns:a16="http://schemas.microsoft.com/office/drawing/2014/main" id="{EC582706-CFA1-B5D1-5899-159678041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806" y="3784747"/>
              <a:ext cx="2533286" cy="2533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62E7F2-9A58-CDF7-B30C-4156ECFE6FC4}"/>
              </a:ext>
            </a:extLst>
          </p:cNvPr>
          <p:cNvSpPr txBox="1"/>
          <p:nvPr/>
        </p:nvSpPr>
        <p:spPr>
          <a:xfrm>
            <a:off x="5910552" y="6294193"/>
            <a:ext cx="6116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Layton-Matthews et al. 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Journal of Animal Ecology </a:t>
            </a:r>
            <a:endParaRPr lang="en-US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D6BD6-B318-6F30-67CA-229A7C9A07DC}"/>
              </a:ext>
            </a:extLst>
          </p:cNvPr>
          <p:cNvGrpSpPr/>
          <p:nvPr/>
        </p:nvGrpSpPr>
        <p:grpSpPr>
          <a:xfrm>
            <a:off x="7663525" y="1787907"/>
            <a:ext cx="4259114" cy="3019563"/>
            <a:chOff x="5108607" y="-1604780"/>
            <a:chExt cx="4259114" cy="3019563"/>
          </a:xfrm>
        </p:grpSpPr>
        <p:pic>
          <p:nvPicPr>
            <p:cNvPr id="3074" name="Picture 2" descr="Structural Equation Modeling and Natural Systems">
              <a:extLst>
                <a:ext uri="{FF2B5EF4-FFF2-40B4-BE49-F238E27FC236}">
                  <a16:creationId xmlns:a16="http://schemas.microsoft.com/office/drawing/2014/main" id="{DC3E2362-36F4-CC66-C860-2AFAE45A0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607" y="-1604780"/>
              <a:ext cx="1689443" cy="253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James Grace, Ph.D. | U.S. Geological Survey">
              <a:extLst>
                <a:ext uri="{FF2B5EF4-FFF2-40B4-BE49-F238E27FC236}">
                  <a16:creationId xmlns:a16="http://schemas.microsoft.com/office/drawing/2014/main" id="{150AE925-9391-571F-5D12-2024AC7F7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236" y="-1604779"/>
              <a:ext cx="2425485" cy="25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CDEDFE-DCC4-09B1-C3AA-51A0B44391C8}"/>
                </a:ext>
              </a:extLst>
            </p:cNvPr>
            <p:cNvSpPr txBox="1"/>
            <p:nvPr/>
          </p:nvSpPr>
          <p:spPr>
            <a:xfrm>
              <a:off x="5320716" y="1014673"/>
              <a:ext cx="37577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James Grace</a:t>
              </a:r>
              <a:endParaRPr lang="en-US" sz="2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463D92F-0BB6-664D-05A2-812CC0915359}"/>
              </a:ext>
            </a:extLst>
          </p:cNvPr>
          <p:cNvSpPr txBox="1"/>
          <p:nvPr/>
        </p:nvSpPr>
        <p:spPr>
          <a:xfrm>
            <a:off x="5910552" y="5851615"/>
            <a:ext cx="611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Cubaynes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et al.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(2014)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Journal of Animal Ecology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E92D30-D5E0-EA7E-FA59-7CEF7843732F}"/>
              </a:ext>
            </a:extLst>
          </p:cNvPr>
          <p:cNvGrpSpPr/>
          <p:nvPr/>
        </p:nvGrpSpPr>
        <p:grpSpPr>
          <a:xfrm>
            <a:off x="611577" y="872596"/>
            <a:ext cx="2953848" cy="2905503"/>
            <a:chOff x="625525" y="740291"/>
            <a:chExt cx="2953848" cy="2905503"/>
          </a:xfrm>
        </p:grpSpPr>
        <p:pic>
          <p:nvPicPr>
            <p:cNvPr id="14" name="Picture 2" descr="Sarah CUBAYNES | Lecturer | PhD | Centre d'Ecologie Fonctionnelle et  Evolutive, French National Centre for Scientific Research, Montpellier |  CEFE | Biodiversity &amp; Conservation | Research profile">
              <a:extLst>
                <a:ext uri="{FF2B5EF4-FFF2-40B4-BE49-F238E27FC236}">
                  <a16:creationId xmlns:a16="http://schemas.microsoft.com/office/drawing/2014/main" id="{6F972138-00FB-C3FA-E668-36385176A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53" y="740291"/>
              <a:ext cx="2505393" cy="250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699F4C-A5FD-05E0-0ECD-C9731FDF8CF4}"/>
                </a:ext>
              </a:extLst>
            </p:cNvPr>
            <p:cNvSpPr txBox="1"/>
            <p:nvPr/>
          </p:nvSpPr>
          <p:spPr>
            <a:xfrm>
              <a:off x="625525" y="3245684"/>
              <a:ext cx="29538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Sarah </a:t>
              </a:r>
              <a:r>
                <a:rPr lang="en-US" sz="20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Cubaynes</a:t>
              </a:r>
              <a:endParaRPr lang="en-US" sz="2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1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BB5E5-E1FC-387B-5807-B1F250CC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78692-CADD-836F-0942-6AA8746D1E13}"/>
              </a:ext>
            </a:extLst>
          </p:cNvPr>
          <p:cNvSpPr txBox="1"/>
          <p:nvPr/>
        </p:nvSpPr>
        <p:spPr>
          <a:xfrm>
            <a:off x="228600" y="201228"/>
            <a:ext cx="961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Let’s fit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81EA5-5650-FA69-2DD0-7A4EA1504381}"/>
              </a:ext>
            </a:extLst>
          </p:cNvPr>
          <p:cNvSpPr/>
          <p:nvPr/>
        </p:nvSpPr>
        <p:spPr>
          <a:xfrm>
            <a:off x="1135560" y="454872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1A967-61B4-5E18-F921-759A0D67EE36}"/>
              </a:ext>
            </a:extLst>
          </p:cNvPr>
          <p:cNvSpPr/>
          <p:nvPr/>
        </p:nvSpPr>
        <p:spPr>
          <a:xfrm>
            <a:off x="3551721" y="358590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9A53C8-C978-9F0B-ABB8-2180F0ACC811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2049960" y="4043105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DB8F1-D199-C9F4-9417-FA445896D8B3}"/>
              </a:ext>
            </a:extLst>
          </p:cNvPr>
          <p:cNvSpPr/>
          <p:nvPr/>
        </p:nvSpPr>
        <p:spPr>
          <a:xfrm>
            <a:off x="3551721" y="547276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FFEC6C-05AE-9E48-8C25-9A73017EB077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2049960" y="5005925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FAFF5-B434-4DBE-E7EB-923A86720AE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008921" y="4500305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5F125-DEAB-4073-9DA5-11A8D5EB6F62}"/>
                  </a:ext>
                </a:extLst>
              </p:cNvPr>
              <p:cNvSpPr txBox="1"/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5F125-DEAB-4073-9DA5-11A8D5EB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BE8390-EE4A-E023-5DB3-D084661F90A7}"/>
                  </a:ext>
                </a:extLst>
              </p:cNvPr>
              <p:cNvSpPr txBox="1"/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BE8390-EE4A-E023-5DB3-D084661F9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48C29D-E667-6E42-5554-1450C67581EA}"/>
                  </a:ext>
                </a:extLst>
              </p:cNvPr>
              <p:cNvSpPr txBox="1"/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48C29D-E667-6E42-5554-1450C6758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A890-A1EC-0805-390D-C1C367FF71FF}"/>
                  </a:ext>
                </a:extLst>
              </p:cNvPr>
              <p:cNvSpPr txBox="1"/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.992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1.869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5.625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A890-A1EC-0805-390D-C1C367FF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D1527C-2ABB-7464-1D47-5EAAE707D98A}"/>
                  </a:ext>
                </a:extLst>
              </p:cNvPr>
              <p:cNvSpPr txBox="1"/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D1527C-2ABB-7464-1D47-5EAAE707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AE5CAFB-DBCB-3019-45AD-852BB8026D17}"/>
              </a:ext>
            </a:extLst>
          </p:cNvPr>
          <p:cNvSpPr txBox="1"/>
          <p:nvPr/>
        </p:nvSpPr>
        <p:spPr>
          <a:xfrm>
            <a:off x="6096000" y="1518047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469A1-8A6B-A418-D491-F67C2791D737}"/>
              </a:ext>
            </a:extLst>
          </p:cNvPr>
          <p:cNvSpPr txBox="1"/>
          <p:nvPr/>
        </p:nvSpPr>
        <p:spPr>
          <a:xfrm>
            <a:off x="6096000" y="3679606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C282E-DC86-9EF7-FA33-A96F63A7E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166" y="1217516"/>
            <a:ext cx="5263260" cy="18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46900-3A14-9D9C-D931-5F99D055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1F0F6B-AD4C-62C3-3E99-BBA7334A5424}"/>
              </a:ext>
            </a:extLst>
          </p:cNvPr>
          <p:cNvSpPr txBox="1"/>
          <p:nvPr/>
        </p:nvSpPr>
        <p:spPr>
          <a:xfrm>
            <a:off x="228600" y="201228"/>
            <a:ext cx="961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The relationship between y ~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CCF01-D540-C17E-B5BE-8A902B95F87F}"/>
              </a:ext>
            </a:extLst>
          </p:cNvPr>
          <p:cNvSpPr/>
          <p:nvPr/>
        </p:nvSpPr>
        <p:spPr>
          <a:xfrm>
            <a:off x="1135560" y="454872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BD41A0-CEEA-12C1-74B9-8227B72F92D3}"/>
              </a:ext>
            </a:extLst>
          </p:cNvPr>
          <p:cNvSpPr/>
          <p:nvPr/>
        </p:nvSpPr>
        <p:spPr>
          <a:xfrm>
            <a:off x="3551721" y="358590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058C33-09FA-E812-DAF5-74AA791F879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2049960" y="4043105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08C57-079D-5C05-2DC5-9269B4EDB8DC}"/>
              </a:ext>
            </a:extLst>
          </p:cNvPr>
          <p:cNvSpPr/>
          <p:nvPr/>
        </p:nvSpPr>
        <p:spPr>
          <a:xfrm>
            <a:off x="3551721" y="547276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66473E-B703-D680-D874-1542DF8FFD0A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2049960" y="5005925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C2CA27-F1D9-5852-82DA-E2DDDFD76C7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008921" y="4500305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FD6758-706D-1C2B-8111-CEF6B474EA2C}"/>
                  </a:ext>
                </a:extLst>
              </p:cNvPr>
              <p:cNvSpPr txBox="1"/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FD6758-706D-1C2B-8111-CEF6B474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130A74-07CA-0960-2C0C-40408A878014}"/>
                  </a:ext>
                </a:extLst>
              </p:cNvPr>
              <p:cNvSpPr txBox="1"/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130A74-07CA-0960-2C0C-40408A878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A07801-C83D-27E2-808F-60EC04A9EF3F}"/>
                  </a:ext>
                </a:extLst>
              </p:cNvPr>
              <p:cNvSpPr txBox="1"/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A07801-C83D-27E2-808F-60EC04A9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204F9-F6F9-6147-4354-0202BA18AE1F}"/>
                  </a:ext>
                </a:extLst>
              </p:cNvPr>
              <p:cNvSpPr txBox="1"/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.992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1.869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5.625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204F9-F6F9-6147-4354-0202BA18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B2F7B5-362E-0362-D992-D21984F64557}"/>
                  </a:ext>
                </a:extLst>
              </p:cNvPr>
              <p:cNvSpPr txBox="1"/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B2F7B5-362E-0362-D992-D21984F64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5DA9E16-08A0-6281-09BB-D23733242130}"/>
              </a:ext>
            </a:extLst>
          </p:cNvPr>
          <p:cNvSpPr txBox="1"/>
          <p:nvPr/>
        </p:nvSpPr>
        <p:spPr>
          <a:xfrm>
            <a:off x="6096000" y="1518047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709E2-E0BD-6D8F-0802-5E71EA4C1A69}"/>
              </a:ext>
            </a:extLst>
          </p:cNvPr>
          <p:cNvSpPr txBox="1"/>
          <p:nvPr/>
        </p:nvSpPr>
        <p:spPr>
          <a:xfrm>
            <a:off x="6096000" y="3679606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D85BD0-9956-D401-BA22-43C98A9B8CA8}"/>
                  </a:ext>
                </a:extLst>
              </p:cNvPr>
              <p:cNvSpPr txBox="1"/>
              <p:nvPr/>
            </p:nvSpPr>
            <p:spPr>
              <a:xfrm>
                <a:off x="1813927" y="1857526"/>
                <a:ext cx="3323795" cy="80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D85BD0-9956-D401-BA22-43C98A9B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27" y="1857526"/>
                <a:ext cx="3323795" cy="809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01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EDDC-BE84-598A-5880-E689B91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2EC0A-29C4-8C5C-F6F5-0722D7796C01}"/>
              </a:ext>
            </a:extLst>
          </p:cNvPr>
          <p:cNvSpPr txBox="1"/>
          <p:nvPr/>
        </p:nvSpPr>
        <p:spPr>
          <a:xfrm>
            <a:off x="228600" y="201228"/>
            <a:ext cx="961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The relationship between z ~ </a:t>
            </a:r>
            <a:r>
              <a:rPr lang="en-US" sz="3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x|y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89F7B9-75B1-4FB5-E05E-4A6153393A2B}"/>
              </a:ext>
            </a:extLst>
          </p:cNvPr>
          <p:cNvSpPr/>
          <p:nvPr/>
        </p:nvSpPr>
        <p:spPr>
          <a:xfrm>
            <a:off x="1135560" y="454872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63247-1690-A558-890E-AC849166B1BE}"/>
              </a:ext>
            </a:extLst>
          </p:cNvPr>
          <p:cNvSpPr/>
          <p:nvPr/>
        </p:nvSpPr>
        <p:spPr>
          <a:xfrm>
            <a:off x="3551721" y="358590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7887C6-6102-FB06-0757-1763477BED5F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2049960" y="4043105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6E7C77-AC35-E203-3094-D328E6F6DD9C}"/>
              </a:ext>
            </a:extLst>
          </p:cNvPr>
          <p:cNvSpPr/>
          <p:nvPr/>
        </p:nvSpPr>
        <p:spPr>
          <a:xfrm>
            <a:off x="3551721" y="547276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1635BF-6FE2-5856-7A3A-DA6AEF9E8576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2049960" y="5005925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CB036A-4DB5-E462-8CC3-010E940CE36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008921" y="4500305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D46948-808C-AB4B-E672-24380CED9090}"/>
                  </a:ext>
                </a:extLst>
              </p:cNvPr>
              <p:cNvSpPr txBox="1"/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D46948-808C-AB4B-E672-24380CED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3BCB40-C45B-C870-EB82-EE0EC41E554E}"/>
                  </a:ext>
                </a:extLst>
              </p:cNvPr>
              <p:cNvSpPr txBox="1"/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3BCB40-C45B-C870-EB82-EE0EC41E5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073C2-B286-CCB9-0E22-09CC734CA2BC}"/>
                  </a:ext>
                </a:extLst>
              </p:cNvPr>
              <p:cNvSpPr txBox="1"/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073C2-B286-CCB9-0E22-09CC734C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EA6A52-F57C-B243-5607-B6EC9BDCA1F8}"/>
                  </a:ext>
                </a:extLst>
              </p:cNvPr>
              <p:cNvSpPr txBox="1"/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.992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1.869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5.625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EA6A52-F57C-B243-5607-B6EC9BDCA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AEC66B-DA5C-ECA9-2D32-0B2EC87FEEB1}"/>
                  </a:ext>
                </a:extLst>
              </p:cNvPr>
              <p:cNvSpPr txBox="1"/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AEC66B-DA5C-ECA9-2D32-0B2EC87FE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58BC6BC-037F-51DC-0D79-7F1E38AABAFB}"/>
              </a:ext>
            </a:extLst>
          </p:cNvPr>
          <p:cNvSpPr txBox="1"/>
          <p:nvPr/>
        </p:nvSpPr>
        <p:spPr>
          <a:xfrm>
            <a:off x="6096000" y="1518047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6EFB67-0CDD-A36F-9580-E57B6E2D8C4A}"/>
              </a:ext>
            </a:extLst>
          </p:cNvPr>
          <p:cNvSpPr txBox="1"/>
          <p:nvPr/>
        </p:nvSpPr>
        <p:spPr>
          <a:xfrm>
            <a:off x="6096000" y="3679606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1AD520-78F4-C859-3D19-67A706405D58}"/>
                  </a:ext>
                </a:extLst>
              </p:cNvPr>
              <p:cNvSpPr txBox="1"/>
              <p:nvPr/>
            </p:nvSpPr>
            <p:spPr>
              <a:xfrm>
                <a:off x="1024655" y="1797983"/>
                <a:ext cx="3924921" cy="871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1AD520-78F4-C859-3D19-67A70640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55" y="1797983"/>
                <a:ext cx="3924921" cy="8710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92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0775C-2AB6-FE66-0D8C-3F23D88B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FC82A-0F5E-C243-360A-0CE5DDACDD1F}"/>
              </a:ext>
            </a:extLst>
          </p:cNvPr>
          <p:cNvSpPr txBox="1"/>
          <p:nvPr/>
        </p:nvSpPr>
        <p:spPr>
          <a:xfrm>
            <a:off x="228600" y="201228"/>
            <a:ext cx="961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The relationship between z ~ </a:t>
            </a:r>
            <a:r>
              <a:rPr lang="en-US" sz="3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y|x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54F0FE-54DF-9D03-949E-7637F1F57B86}"/>
              </a:ext>
            </a:extLst>
          </p:cNvPr>
          <p:cNvSpPr/>
          <p:nvPr/>
        </p:nvSpPr>
        <p:spPr>
          <a:xfrm>
            <a:off x="1135560" y="454872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D6B51-8D91-F78D-D5D9-6BF2AF3B1A1F}"/>
              </a:ext>
            </a:extLst>
          </p:cNvPr>
          <p:cNvSpPr/>
          <p:nvPr/>
        </p:nvSpPr>
        <p:spPr>
          <a:xfrm>
            <a:off x="3551721" y="358590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BD05B-9FB1-A26A-D209-D15F30BE9D5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2049960" y="4043105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456F1-ED21-EFEC-2E00-EA064F69ADCA}"/>
              </a:ext>
            </a:extLst>
          </p:cNvPr>
          <p:cNvSpPr/>
          <p:nvPr/>
        </p:nvSpPr>
        <p:spPr>
          <a:xfrm>
            <a:off x="3551721" y="547276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2BFEE4-8642-3EEE-3AD0-BD519369BD1D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2049960" y="5005925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13A734-9DE0-25DE-CA7E-182373935AC6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008921" y="4500305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9FA2DE-A264-35C1-C0DD-21057D0AA097}"/>
                  </a:ext>
                </a:extLst>
              </p:cNvPr>
              <p:cNvSpPr txBox="1"/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9FA2DE-A264-35C1-C0DD-21057D0A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984" y="4639377"/>
                <a:ext cx="4764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2408A2-7E10-D9DF-C2D1-AD61B4768051}"/>
                  </a:ext>
                </a:extLst>
              </p:cNvPr>
              <p:cNvSpPr txBox="1"/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2408A2-7E10-D9DF-C2D1-AD61B4768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51" y="3840838"/>
                <a:ext cx="4859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186642-4D3D-3AD5-C991-21F73E59E47E}"/>
                  </a:ext>
                </a:extLst>
              </p:cNvPr>
              <p:cNvSpPr txBox="1"/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186642-4D3D-3AD5-C991-21F73E59E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98" y="5432347"/>
                <a:ext cx="49609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85DB-B166-49CA-A25E-DB91532ADDE9}"/>
                  </a:ext>
                </a:extLst>
              </p:cNvPr>
              <p:cNvSpPr txBox="1"/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.992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0.925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1.869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1.884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5.625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685DB-B166-49CA-A25E-DB91532A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3" y="2061182"/>
                <a:ext cx="5533951" cy="1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19BA2B-42AE-219F-07B2-523D7A13DBF3}"/>
                  </a:ext>
                </a:extLst>
              </p:cNvPr>
              <p:cNvSpPr txBox="1"/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0.679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0.798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0.863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19BA2B-42AE-219F-07B2-523D7A13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082" y="4141271"/>
                <a:ext cx="5580438" cy="1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BA9D395-D7F8-32C5-3C8A-F2F121C4481C}"/>
              </a:ext>
            </a:extLst>
          </p:cNvPr>
          <p:cNvSpPr txBox="1"/>
          <p:nvPr/>
        </p:nvSpPr>
        <p:spPr>
          <a:xfrm>
            <a:off x="6096000" y="1518047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3D6D1-4E0D-7B2D-060B-3E58CB8A45C0}"/>
              </a:ext>
            </a:extLst>
          </p:cNvPr>
          <p:cNvSpPr txBox="1"/>
          <p:nvPr/>
        </p:nvSpPr>
        <p:spPr>
          <a:xfrm>
            <a:off x="6096000" y="3679606"/>
            <a:ext cx="465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86A41-FA1A-808F-CA30-327D9586E74C}"/>
                  </a:ext>
                </a:extLst>
              </p:cNvPr>
              <p:cNvSpPr txBox="1"/>
              <p:nvPr/>
            </p:nvSpPr>
            <p:spPr>
              <a:xfrm>
                <a:off x="1024655" y="1797983"/>
                <a:ext cx="3942554" cy="871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86A41-FA1A-808F-CA30-327D9586E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55" y="1797983"/>
                <a:ext cx="3942554" cy="8710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70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B7A8-E2DA-E3D8-EF16-CD33888A7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87CB4-0546-F11B-AEA6-A1A7BF623F92}"/>
              </a:ext>
            </a:extLst>
          </p:cNvPr>
          <p:cNvSpPr txBox="1"/>
          <p:nvPr/>
        </p:nvSpPr>
        <p:spPr>
          <a:xfrm>
            <a:off x="1676756" y="2644170"/>
            <a:ext cx="8838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This was 100 years ago…</a:t>
            </a:r>
          </a:p>
          <a:p>
            <a:pPr algn="ctr"/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They just figured it out… by hand.</a:t>
            </a:r>
          </a:p>
        </p:txBody>
      </p:sp>
      <p:pic>
        <p:nvPicPr>
          <p:cNvPr id="3" name="Picture 2" descr="Barbara S. Burks – John Simon Guggenheim Memorial Foundation…">
            <a:extLst>
              <a:ext uri="{FF2B5EF4-FFF2-40B4-BE49-F238E27FC236}">
                <a16:creationId xmlns:a16="http://schemas.microsoft.com/office/drawing/2014/main" id="{267AC075-57BA-82F1-708B-8FEA63FA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466" y="201228"/>
            <a:ext cx="2175354" cy="21666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wall Wright - Linda Hall Library">
            <a:extLst>
              <a:ext uri="{FF2B5EF4-FFF2-40B4-BE49-F238E27FC236}">
                <a16:creationId xmlns:a16="http://schemas.microsoft.com/office/drawing/2014/main" id="{ED1DFAB7-CDF2-BBDC-87B0-4848AB75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0" y="201228"/>
            <a:ext cx="1624990" cy="21666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7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3AD1F-31DD-70A5-91D9-A7710F8AC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CF31F-AB85-D974-8817-F985451D4D08}"/>
              </a:ext>
            </a:extLst>
          </p:cNvPr>
          <p:cNvSpPr txBox="1"/>
          <p:nvPr/>
        </p:nvSpPr>
        <p:spPr>
          <a:xfrm>
            <a:off x="228599" y="384335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One variable can influence another through a third!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A4F4F5-C33B-4FBA-ECE4-3912BE19FD9B}"/>
              </a:ext>
            </a:extLst>
          </p:cNvPr>
          <p:cNvSpPr/>
          <p:nvPr/>
        </p:nvSpPr>
        <p:spPr>
          <a:xfrm>
            <a:off x="3685754" y="34347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FEDCBC-3573-A08F-38AA-B4F628902938}"/>
              </a:ext>
            </a:extLst>
          </p:cNvPr>
          <p:cNvSpPr/>
          <p:nvPr/>
        </p:nvSpPr>
        <p:spPr>
          <a:xfrm>
            <a:off x="5551273" y="34347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A47DA3-6A6C-775F-A979-376B4C428E16}"/>
              </a:ext>
            </a:extLst>
          </p:cNvPr>
          <p:cNvSpPr/>
          <p:nvPr/>
        </p:nvSpPr>
        <p:spPr>
          <a:xfrm>
            <a:off x="7416792" y="34347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752E5-2494-B640-466B-8C02C384411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914354" y="3549000"/>
            <a:ext cx="16369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BB7E5C-E768-9BD6-77CF-928461E34F10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779873" y="3549000"/>
            <a:ext cx="16369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0C42912B-3ED6-FCCB-8A7C-913D9551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30" y="2261936"/>
            <a:ext cx="1258221" cy="10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77916D6C-FFF8-12E5-8667-87161FEF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30" y="2338098"/>
            <a:ext cx="1420889" cy="9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The browse line - Sketchplanations">
            <a:extLst>
              <a:ext uri="{FF2B5EF4-FFF2-40B4-BE49-F238E27FC236}">
                <a16:creationId xmlns:a16="http://schemas.microsoft.com/office/drawing/2014/main" id="{8230C742-E5BE-103E-49E8-989037DF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79" y="1596021"/>
            <a:ext cx="2085692" cy="178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00EEE9-76F2-79D4-D115-5DA68F35E803}"/>
              </a:ext>
            </a:extLst>
          </p:cNvPr>
          <p:cNvSpPr txBox="1"/>
          <p:nvPr/>
        </p:nvSpPr>
        <p:spPr>
          <a:xfrm>
            <a:off x="1215991" y="4559231"/>
            <a:ext cx="97600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We have always ‘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known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’ that when we discuss and teach principles of wildlife management and ecology, 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we can also formally model it.</a:t>
            </a:r>
          </a:p>
        </p:txBody>
      </p:sp>
    </p:spTree>
    <p:extLst>
      <p:ext uri="{BB962C8B-B14F-4D97-AF65-F5344CB8AC3E}">
        <p14:creationId xmlns:p14="http://schemas.microsoft.com/office/powerpoint/2010/main" val="1238263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Our first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573563-5616-6581-1345-79E59CB37BD8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B9D0F-D5DB-7EFD-0F85-170A1F367856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48762-C4A8-BEA2-CC87-A62FA0E292E5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67A274-879F-6DDA-574A-8CC62FD014C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8EEFFA-0DAA-08D3-5666-28AFC0FB34D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04F596C2-E318-3556-0B8F-7CF9393F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506223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06B62745-B512-9FAE-E149-ECC36B82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642264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The browse line - Sketchplanations">
            <a:extLst>
              <a:ext uri="{FF2B5EF4-FFF2-40B4-BE49-F238E27FC236}">
                <a16:creationId xmlns:a16="http://schemas.microsoft.com/office/drawing/2014/main" id="{B8A392A3-9AA7-014C-D640-D5F8A211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375" y="4506223"/>
            <a:ext cx="2041694" cy="174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5C8D4-B357-BEB3-E955-40C712DF868C}"/>
              </a:ext>
            </a:extLst>
          </p:cNvPr>
          <p:cNvSpPr txBox="1"/>
          <p:nvPr/>
        </p:nvSpPr>
        <p:spPr>
          <a:xfrm>
            <a:off x="745723" y="1735218"/>
            <a:ext cx="8584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800" dirty="0">
                <a:latin typeface="Helvetica" panose="020B0604020202020204" pitchFamily="34" charset="0"/>
              </a:rPr>
              <a:t>Available browse (</a:t>
            </a:r>
            <a:r>
              <a:rPr lang="de-CH" sz="2800" b="1" i="1" dirty="0">
                <a:latin typeface="Helvetica" panose="020B0604020202020204" pitchFamily="34" charset="0"/>
              </a:rPr>
              <a:t>v</a:t>
            </a:r>
            <a:r>
              <a:rPr lang="de-CH" sz="2800" dirty="0">
                <a:latin typeface="Helvetica" panose="020B0604020202020204" pitchFamily="34" charset="0"/>
              </a:rPr>
              <a:t>; vegetation) as a function of ungulate (</a:t>
            </a:r>
            <a:r>
              <a:rPr lang="de-CH" sz="2800" b="1" i="1" dirty="0">
                <a:latin typeface="Helvetica" panose="020B0604020202020204" pitchFamily="34" charset="0"/>
              </a:rPr>
              <a:t>u</a:t>
            </a:r>
            <a:r>
              <a:rPr lang="de-CH" sz="2800" dirty="0">
                <a:latin typeface="Helvetica" panose="020B0604020202020204" pitchFamily="34" charset="0"/>
              </a:rPr>
              <a:t>) and predator (</a:t>
            </a:r>
            <a:r>
              <a:rPr lang="de-CH" sz="2800" b="1" i="1" dirty="0">
                <a:latin typeface="Helvetica" panose="020B0604020202020204" pitchFamily="34" charset="0"/>
              </a:rPr>
              <a:t>w</a:t>
            </a:r>
            <a:r>
              <a:rPr lang="de-CH" sz="2800" dirty="0">
                <a:latin typeface="Helvetica" panose="020B0604020202020204" pitchFamily="34" charset="0"/>
              </a:rPr>
              <a:t>; wolf) abundance.</a:t>
            </a:r>
          </a:p>
        </p:txBody>
      </p:sp>
      <p:pic>
        <p:nvPicPr>
          <p:cNvPr id="8" name="Picture 2" descr="A Sand County Almanac ...">
            <a:extLst>
              <a:ext uri="{FF2B5EF4-FFF2-40B4-BE49-F238E27FC236}">
                <a16:creationId xmlns:a16="http://schemas.microsoft.com/office/drawing/2014/main" id="{A942BBF2-886B-E5E4-4B92-D8AF7172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6" y="384670"/>
            <a:ext cx="2860284" cy="18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DBD2F2-A80D-6E1A-8CDC-B1C45C0E9FB3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DBD2F2-A80D-6E1A-8CDC-B1C45C0E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5FCD85-B785-ECC6-E253-7F6AAA0D9C78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5FCD85-B785-ECC6-E253-7F6AAA0D9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B32B41B-1070-14C3-2A68-BC8125A809CB}"/>
              </a:ext>
            </a:extLst>
          </p:cNvPr>
          <p:cNvSpPr txBox="1"/>
          <p:nvPr/>
        </p:nvSpPr>
        <p:spPr>
          <a:xfrm>
            <a:off x="228598" y="6010441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Lecture2b_wolf_rsf.R</a:t>
            </a:r>
          </a:p>
        </p:txBody>
      </p:sp>
    </p:spTree>
    <p:extLst>
      <p:ext uri="{BB962C8B-B14F-4D97-AF65-F5344CB8AC3E}">
        <p14:creationId xmlns:p14="http://schemas.microsoft.com/office/powerpoint/2010/main" val="306548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3AB4B-A1D1-D586-0564-D269E7A1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19" y="1047563"/>
            <a:ext cx="4957392" cy="5188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First, we’ll simulate random variation in wolf density (</a:t>
            </a:r>
            <a:r>
              <a:rPr lang="en-US" sz="2800" b="1" i="1" dirty="0">
                <a:latin typeface="Helvetica" panose="020B0604020202020204" pitchFamily="34" charset="0"/>
              </a:rPr>
              <a:t>w</a:t>
            </a:r>
            <a:r>
              <a:rPr lang="en-US" sz="2800" b="1" dirty="0">
                <a:latin typeface="Helvetica" panose="020B0604020202020204" pitchFamily="34" charset="0"/>
              </a:rPr>
              <a:t>)</a:t>
            </a:r>
          </a:p>
        </p:txBody>
      </p:sp>
      <p:pic>
        <p:nvPicPr>
          <p:cNvPr id="13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04F596C2-E318-3556-0B8F-7CF9393F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35" y="5943667"/>
            <a:ext cx="6193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D22B0-B9BE-B94F-C994-55F296BD84E0}"/>
                  </a:ext>
                </a:extLst>
              </p:cNvPr>
              <p:cNvSpPr txBox="1"/>
              <p:nvPr/>
            </p:nvSpPr>
            <p:spPr>
              <a:xfrm>
                <a:off x="807838" y="3395585"/>
                <a:ext cx="46314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(0.35, 0.75)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D22B0-B9BE-B94F-C994-55F296BD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8" y="3395585"/>
                <a:ext cx="463146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2240F38F-023E-C8B1-F341-7B53C619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886" y="5929838"/>
            <a:ext cx="6193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E59F3040-42FE-3E90-FE49-7147D68A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028" y="5548827"/>
            <a:ext cx="6193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30220191-09BE-9250-E2CA-3FC5AA62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81" y="6089859"/>
            <a:ext cx="6193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04F596C2-E318-3556-0B8F-7CF9393F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1" y="4900474"/>
            <a:ext cx="2027301" cy="171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584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Second, we’ll simulate ungulate density (</a:t>
            </a:r>
            <a:r>
              <a:rPr lang="en-US" sz="2800" b="1" i="1" dirty="0">
                <a:latin typeface="Helvetica" panose="020B0604020202020204" pitchFamily="34" charset="0"/>
              </a:rPr>
              <a:t>u</a:t>
            </a:r>
            <a:r>
              <a:rPr lang="en-US" sz="2800" b="1" dirty="0">
                <a:latin typeface="Helvetica" panose="020B0604020202020204" pitchFamily="34" charset="0"/>
              </a:rPr>
              <a:t>) as a function of </a:t>
            </a:r>
            <a:r>
              <a:rPr lang="en-US" sz="2800" b="1" i="1" dirty="0">
                <a:latin typeface="Helvetica" panose="020B0604020202020204" pitchFamily="34" charset="0"/>
              </a:rPr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F7798-428C-20DF-9403-5C287DC29CF2}"/>
                  </a:ext>
                </a:extLst>
              </p:cNvPr>
              <p:cNvSpPr txBox="1"/>
              <p:nvPr/>
            </p:nvSpPr>
            <p:spPr>
              <a:xfrm>
                <a:off x="701033" y="3182778"/>
                <a:ext cx="52234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F7798-428C-20DF-9403-5C287DC29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3" y="3182778"/>
                <a:ext cx="52234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1DFED9E-1F5C-6273-C268-D51FBB8B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57" y="1233995"/>
            <a:ext cx="4925010" cy="51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0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880883-E7C7-928E-E8F9-3F1BE87D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18" y="900703"/>
            <a:ext cx="4999070" cy="5232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Third, we’ll simulate browse density (</a:t>
            </a:r>
            <a:r>
              <a:rPr lang="en-US" sz="2800" b="1" i="1" dirty="0">
                <a:latin typeface="Helvetica" panose="020B0604020202020204" pitchFamily="34" charset="0"/>
              </a:rPr>
              <a:t>v</a:t>
            </a:r>
            <a:r>
              <a:rPr lang="en-US" sz="2800" b="1" dirty="0">
                <a:latin typeface="Helvetica" panose="020B0604020202020204" pitchFamily="34" charset="0"/>
              </a:rPr>
              <a:t>) as a function of </a:t>
            </a:r>
            <a:r>
              <a:rPr lang="en-US" sz="2800" b="1" i="1" dirty="0">
                <a:latin typeface="Helvetica" panose="020B0604020202020204" pitchFamily="34" charset="0"/>
              </a:rPr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7048BE-EE5D-7F7C-6FE7-A0FD906D6F17}"/>
                  </a:ext>
                </a:extLst>
              </p:cNvPr>
              <p:cNvSpPr txBox="1"/>
              <p:nvPr/>
            </p:nvSpPr>
            <p:spPr>
              <a:xfrm>
                <a:off x="781204" y="3429000"/>
                <a:ext cx="51529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7048BE-EE5D-7F7C-6FE7-A0FD906D6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4" y="3429000"/>
                <a:ext cx="51529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30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C7DA9-7335-BF80-46D4-6EA0FCDC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8E11-3D0A-7F65-67D4-75853A5756EE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Simulating data (n = 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EF042-E122-DFE6-1C41-6350518D46CD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Grace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(2006)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BC81-C9FA-7CCB-7BBF-1C24C5B3F781}"/>
              </a:ext>
            </a:extLst>
          </p:cNvPr>
          <p:cNvSpPr txBox="1"/>
          <p:nvPr/>
        </p:nvSpPr>
        <p:spPr>
          <a:xfrm>
            <a:off x="6760027" y="3111759"/>
            <a:ext cx="4357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~ normal(0,1)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 ~ normal(x,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6A40C-79D5-FFCC-9B03-114329D8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E35D9-9BD0-E1A8-0A71-0E5425C89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71" y="1961138"/>
            <a:ext cx="5613840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07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We’ll use simple linear models to analyze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7A2E3-EE90-F214-8E84-4D11DC96B09F}"/>
              </a:ext>
            </a:extLst>
          </p:cNvPr>
          <p:cNvSpPr txBox="1"/>
          <p:nvPr/>
        </p:nvSpPr>
        <p:spPr>
          <a:xfrm>
            <a:off x="798515" y="1376564"/>
            <a:ext cx="10594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Identity link functions (i.e., normal distributions) in 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21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0EA2C1E7-A2AA-3029-E18C-DD74E8A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F372C3ED-FB6D-D597-5FCC-FC34511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29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The browse line - Sketchplanations">
            <a:extLst>
              <a:ext uri="{FF2B5EF4-FFF2-40B4-BE49-F238E27FC236}">
                <a16:creationId xmlns:a16="http://schemas.microsoft.com/office/drawing/2014/main" id="{68949155-907A-B5A3-F8D7-6FCFCA7E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4A562D-771F-CB5A-3684-51847EF94AC2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B956E-E8DC-FA52-F42F-FC34CF5AFA6C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AB2A6-D0A7-ACC3-1E21-2A885489667C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97A194-6AB3-568A-D281-66B13B692585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B5401F-1261-CF69-3C5D-1553AF99D53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D5116-7C47-B514-883A-813A245F256A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D5116-7C47-B514-883A-813A245F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7A401-0596-AE15-703B-9719BAB91AFB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7A401-0596-AE15-703B-9719BAB91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39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D45A6-938B-7BFF-4DDE-A8901F0BFE3C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First, we’ll use ‘identity’ link functions in R [</a:t>
            </a:r>
            <a:r>
              <a:rPr lang="en-US" sz="2800" b="1" dirty="0" err="1">
                <a:latin typeface="Helvetica" panose="020B0604020202020204" pitchFamily="34" charset="0"/>
              </a:rPr>
              <a:t>lm</a:t>
            </a:r>
            <a:r>
              <a:rPr lang="en-US" sz="2800" b="1" dirty="0">
                <a:latin typeface="Helvetica" panose="020B0604020202020204" pitchFamily="34" charset="0"/>
              </a:rPr>
              <a:t>()]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6C1DEE4D-AA49-5F98-B638-879FA0F4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46B9F247-30E1-E701-39B1-9B886917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The browse line - Sketchplanations">
            <a:extLst>
              <a:ext uri="{FF2B5EF4-FFF2-40B4-BE49-F238E27FC236}">
                <a16:creationId xmlns:a16="http://schemas.microsoft.com/office/drawing/2014/main" id="{7730C25F-0C66-913B-E60A-C268B244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7FC377-9836-AA25-A042-2A59A8D01C51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8871B-ECE5-FC89-CD05-A29F4E72AD8A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06E226-9B9D-368D-5D3C-FDC0097BD011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AFC3A-45E2-C925-572D-58806B3E39B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F068E-F6D7-C064-748B-E9BF38559C5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5924C-91FB-D0B7-E2D4-35C75EE8D9D6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5924C-91FB-D0B7-E2D4-35C75EE8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C1AA9-0ADB-820A-67A6-F38010222A14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C1AA9-0ADB-820A-67A6-F38010222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DD1D7EA-8E1F-64A9-9A3A-866F4714DDCF}"/>
              </a:ext>
            </a:extLst>
          </p:cNvPr>
          <p:cNvSpPr txBox="1"/>
          <p:nvPr/>
        </p:nvSpPr>
        <p:spPr>
          <a:xfrm>
            <a:off x="375756" y="6041273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It really is this simple</a:t>
            </a:r>
          </a:p>
        </p:txBody>
      </p:sp>
    </p:spTree>
    <p:extLst>
      <p:ext uri="{BB962C8B-B14F-4D97-AF65-F5344CB8AC3E}">
        <p14:creationId xmlns:p14="http://schemas.microsoft.com/office/powerpoint/2010/main" val="238217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F2081701-2B20-C905-1034-9878D83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CCCA23D1-66EC-0F3E-91F8-8871680C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It’s easy to calculate the effect of wolves on ungulate (</a:t>
            </a:r>
            <a:r>
              <a:rPr lang="el-GR" sz="2800" b="1" dirty="0">
                <a:latin typeface="Helvetica" panose="020B0604020202020204" pitchFamily="34" charset="0"/>
              </a:rPr>
              <a:t>α</a:t>
            </a:r>
            <a:r>
              <a:rPr lang="en-US" sz="2800" b="1" baseline="-25000" dirty="0">
                <a:latin typeface="Helvetica" panose="020B0604020202020204" pitchFamily="34" charset="0"/>
              </a:rPr>
              <a:t>1</a:t>
            </a:r>
            <a:r>
              <a:rPr lang="en-US" sz="2800" b="1" dirty="0">
                <a:latin typeface="Helvetica" panose="020B0604020202020204" pitchFamily="34" charset="0"/>
              </a:rPr>
              <a:t>)!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DEC4F-4D12-E98B-FE71-865BE26D58C8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Something to think about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4CD5BA-9E99-9299-2FCD-3B18DA0A79FA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4CD5BA-9E99-9299-2FCD-3B18DA0A7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E8765-6DB9-A6F1-16FC-DB790D971C07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E8765-6DB9-A6F1-16FC-DB790D97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AF43005-3CE6-A91C-9C20-6076AC7D0FB9}"/>
              </a:ext>
            </a:extLst>
          </p:cNvPr>
          <p:cNvSpPr txBox="1"/>
          <p:nvPr/>
        </p:nvSpPr>
        <p:spPr>
          <a:xfrm>
            <a:off x="8273989" y="2929977"/>
            <a:ext cx="2689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lm(u ~ w)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2309F3-9F0D-E0F4-14F3-B9C3BCB2B9F3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B65934-B07C-B4CB-13D2-0174E49D5ED7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396C11-DD61-728B-8864-0E9BD56F801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3C147C-D849-05C7-21ED-E2CA842FB795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3C147C-D849-05C7-21ED-E2CA842F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99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CCCA23D1-66EC-0F3E-91F8-8871680C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he browse line - Sketchplanations">
            <a:extLst>
              <a:ext uri="{FF2B5EF4-FFF2-40B4-BE49-F238E27FC236}">
                <a16:creationId xmlns:a16="http://schemas.microsoft.com/office/drawing/2014/main" id="{350EBA21-FF23-D544-FBBF-FCD39732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614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It’s also easy to calculate the effect of ungulates on vegetation (</a:t>
            </a:r>
            <a:r>
              <a:rPr lang="el-GR" sz="2800" b="1" dirty="0">
                <a:latin typeface="Helvetica" panose="020B0604020202020204" pitchFamily="34" charset="0"/>
              </a:rPr>
              <a:t>β</a:t>
            </a:r>
            <a:r>
              <a:rPr lang="en-US" sz="2800" b="1" baseline="-25000" dirty="0">
                <a:latin typeface="Helvetica" panose="020B0604020202020204" pitchFamily="34" charset="0"/>
              </a:rPr>
              <a:t>1</a:t>
            </a:r>
            <a:r>
              <a:rPr lang="en-US" sz="2800" b="1" dirty="0">
                <a:latin typeface="Helvetica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650CC-48C5-C530-C536-8EF335EA499B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Something to think about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888464-5559-FC0C-3D85-80AB596F0194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888464-5559-FC0C-3D85-80AB596F0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1BF3B-FB01-1E84-27CB-A6C69784B803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1BF3B-FB01-1E84-27CB-A6C69784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BAE0A8F-FE6C-065A-763C-FC22FFEAB867}"/>
              </a:ext>
            </a:extLst>
          </p:cNvPr>
          <p:cNvSpPr txBox="1"/>
          <p:nvPr/>
        </p:nvSpPr>
        <p:spPr>
          <a:xfrm>
            <a:off x="1176885" y="4218067"/>
            <a:ext cx="2689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(v ~ u)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068B0-DA38-1096-96A0-EC16E32690A4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752A4-2C0F-9CA3-F688-A9532E085793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4A0713-9DCB-4E62-95DC-5E981BC7C77A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77BF6C-75B3-4FB0-7D2A-478E0762C98E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77BF6C-75B3-4FB0-7D2A-478E0762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587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F2081701-2B20-C905-1034-9878D83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CCCA23D1-66EC-0F3E-91F8-8871680C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he browse line - Sketchplanations">
            <a:extLst>
              <a:ext uri="{FF2B5EF4-FFF2-40B4-BE49-F238E27FC236}">
                <a16:creationId xmlns:a16="http://schemas.microsoft.com/office/drawing/2014/main" id="{350EBA21-FF23-D544-FBBF-FCD39732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How would we calculate the effect of wolves on browse?!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Something to think about (we’ll discuss this shortly!)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FFD8-06E6-B384-705A-2559BB40DE91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FFD8-06E6-B384-705A-2559BB40D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B818FA-B01B-C91A-A22D-0304EAACF8C0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B818FA-B01B-C91A-A22D-0304EAA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E8E31A9-2698-E388-CAE0-EDE7FF52CE19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74B46D-02EC-4713-B807-7EA560843DD4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387F47-7AC4-F2AB-2306-6A4C5DCBA396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DCA652-338B-11B5-BCC1-29A21F95E0FE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49525-8B0F-EFB3-FCA7-60B44429596B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EFC5ED-8887-F54A-9BEA-A6D89B43990E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EFC5ED-8887-F54A-9BEA-A6D89B43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C2D5D3-384B-FBC8-063D-2B0D4854DF10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C2D5D3-384B-FBC8-063D-2B0D4854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58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How would we calculate the effect of wolves on browse?!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AD6DF-356F-A462-3780-F49DA8E8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75" y="1374335"/>
            <a:ext cx="4154750" cy="4348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2F610-BE31-F5C1-6734-8900FBFE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4" y="1374335"/>
            <a:ext cx="4154750" cy="4348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2D068-8487-9E95-35F1-D110EBE4BCB8}"/>
              </a:ext>
            </a:extLst>
          </p:cNvPr>
          <p:cNvSpPr txBox="1"/>
          <p:nvPr/>
        </p:nvSpPr>
        <p:spPr>
          <a:xfrm>
            <a:off x="379601" y="6018764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Talk to your neighbor</a:t>
            </a:r>
          </a:p>
        </p:txBody>
      </p:sp>
    </p:spTree>
    <p:extLst>
      <p:ext uri="{BB962C8B-B14F-4D97-AF65-F5344CB8AC3E}">
        <p14:creationId xmlns:p14="http://schemas.microsoft.com/office/powerpoint/2010/main" val="45237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imagine there is a hypothetical 101</a:t>
            </a:r>
            <a:r>
              <a:rPr lang="en-US" sz="2800" b="1" baseline="30000" dirty="0">
                <a:latin typeface="Helvetica" panose="020B0604020202020204" pitchFamily="34" charset="0"/>
              </a:rPr>
              <a:t>st</a:t>
            </a:r>
            <a:r>
              <a:rPr lang="en-US" sz="2800" b="1" dirty="0">
                <a:latin typeface="Helvetica" panose="020B0604020202020204" pitchFamily="34" charset="0"/>
              </a:rPr>
              <a:t> study site with a current density of 2 wolves per ‘unit’</a:t>
            </a:r>
          </a:p>
          <a:p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</a:rPr>
              <a:t>What is the current ML estimate of ungulates and browse?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</a:rPr>
              <a:t>What would happen to ungulate density if wolves were extirpated?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" panose="020B0604020202020204" pitchFamily="34" charset="0"/>
              </a:rPr>
              <a:t>What would happen to browse if wolves were extirpated?</a:t>
            </a:r>
          </a:p>
        </p:txBody>
      </p:sp>
      <p:pic>
        <p:nvPicPr>
          <p:cNvPr id="8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8E61242A-EE01-FF8D-66AD-4D33D7FFB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19" y="5337670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71C417BF-306E-7806-F054-BC469D0B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53" y="5473711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he browse line - Sketchplanations">
            <a:extLst>
              <a:ext uri="{FF2B5EF4-FFF2-40B4-BE49-F238E27FC236}">
                <a16:creationId xmlns:a16="http://schemas.microsoft.com/office/drawing/2014/main" id="{8185BD84-DC6E-E846-FD77-2A53CD60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62" y="5337670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184F6-A0AE-F5E7-2992-4921CAF780C0}"/>
              </a:ext>
            </a:extLst>
          </p:cNvPr>
          <p:cNvSpPr/>
          <p:nvPr/>
        </p:nvSpPr>
        <p:spPr>
          <a:xfrm>
            <a:off x="1186619" y="3939599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C40EFE-3EFB-2278-663A-11CD4A9F264D}"/>
              </a:ext>
            </a:extLst>
          </p:cNvPr>
          <p:cNvSpPr/>
          <p:nvPr/>
        </p:nvSpPr>
        <p:spPr>
          <a:xfrm>
            <a:off x="4961109" y="3939599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EF370-6E82-22F4-CA57-5BCC6A6A2430}"/>
              </a:ext>
            </a:extLst>
          </p:cNvPr>
          <p:cNvSpPr/>
          <p:nvPr/>
        </p:nvSpPr>
        <p:spPr>
          <a:xfrm>
            <a:off x="8868763" y="3939599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09A9C-40B5-F6FB-528A-38953B4E2C1A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2903452" y="4499436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CC8281-3971-0E65-6F4E-7262BB34B120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6677942" y="4499436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74B03D-76ED-C228-B19A-5DDF2428B6FC}"/>
                  </a:ext>
                </a:extLst>
              </p:cNvPr>
              <p:cNvSpPr txBox="1"/>
              <p:nvPr/>
            </p:nvSpPr>
            <p:spPr>
              <a:xfrm>
                <a:off x="3449557" y="3939599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74B03D-76ED-C228-B19A-5DDF2428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7" y="3939599"/>
                <a:ext cx="9654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2EEAF9-CEE9-D6C4-4BAA-0E30ED52310C}"/>
                  </a:ext>
                </a:extLst>
              </p:cNvPr>
              <p:cNvSpPr txBox="1"/>
              <p:nvPr/>
            </p:nvSpPr>
            <p:spPr>
              <a:xfrm>
                <a:off x="6957716" y="3939599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2EEAF9-CEE9-D6C4-4BAA-0E30ED52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16" y="3939599"/>
                <a:ext cx="16312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13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F04422-4C26-6AC4-C6EE-08BFEACA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7" y="1673947"/>
            <a:ext cx="4253898" cy="445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What would happen if we went from 2 wolves to 0?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BDA97-239D-5BF8-05F7-603FB422A082}"/>
              </a:ext>
            </a:extLst>
          </p:cNvPr>
          <p:cNvSpPr txBox="1"/>
          <p:nvPr/>
        </p:nvSpPr>
        <p:spPr>
          <a:xfrm>
            <a:off x="5196431" y="2560189"/>
            <a:ext cx="6215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Helvetica" panose="020B0604020202020204" pitchFamily="34" charset="0"/>
              </a:rPr>
              <a:t>We would gain about 8.83 ungulates, going from 29.582 to 38.421.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48F86-DDE9-C245-ACE2-2001ACB23C72}"/>
                  </a:ext>
                </a:extLst>
              </p:cNvPr>
              <p:cNvSpPr txBox="1"/>
              <p:nvPr/>
            </p:nvSpPr>
            <p:spPr>
              <a:xfrm>
                <a:off x="5377703" y="3908471"/>
                <a:ext cx="25053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=38.4211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48F86-DDE9-C245-ACE2-2001ACB2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3908471"/>
                <a:ext cx="250530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7FB1F6-8426-222E-7774-3E7EB3F7FEC0}"/>
                  </a:ext>
                </a:extLst>
              </p:cNvPr>
              <p:cNvSpPr txBox="1"/>
              <p:nvPr/>
            </p:nvSpPr>
            <p:spPr>
              <a:xfrm>
                <a:off x="5377703" y="4514874"/>
                <a:ext cx="25743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=−4.4194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7FB1F6-8426-222E-7774-3E7EB3F7F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4514874"/>
                <a:ext cx="257435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1DB445E-5A5D-1A1C-AB97-99B5B8DDF70B}"/>
              </a:ext>
            </a:extLst>
          </p:cNvPr>
          <p:cNvSpPr txBox="1"/>
          <p:nvPr/>
        </p:nvSpPr>
        <p:spPr>
          <a:xfrm>
            <a:off x="2024110" y="363548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29.582]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29117-3049-EE70-A149-CA3FEFA7E6FD}"/>
              </a:ext>
            </a:extLst>
          </p:cNvPr>
          <p:cNvSpPr txBox="1"/>
          <p:nvPr/>
        </p:nvSpPr>
        <p:spPr>
          <a:xfrm>
            <a:off x="1292141" y="303724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[0, 38.421]</a:t>
            </a:r>
          </a:p>
        </p:txBody>
      </p:sp>
    </p:spTree>
    <p:extLst>
      <p:ext uri="{BB962C8B-B14F-4D97-AF65-F5344CB8AC3E}">
        <p14:creationId xmlns:p14="http://schemas.microsoft.com/office/powerpoint/2010/main" val="1907282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How would that 8.83 gain in ungulates affect browse?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AF6E1-93AA-3E67-2E99-CD9E47377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7" y="1673947"/>
            <a:ext cx="4253898" cy="4452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1FA322-0F61-BE03-58F2-81E2EBAA4200}"/>
              </a:ext>
            </a:extLst>
          </p:cNvPr>
          <p:cNvSpPr txBox="1"/>
          <p:nvPr/>
        </p:nvSpPr>
        <p:spPr>
          <a:xfrm>
            <a:off x="1292141" y="303724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[0, 38.421]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9C1AA-6518-1A87-530A-B02E11D90EBC}"/>
              </a:ext>
            </a:extLst>
          </p:cNvPr>
          <p:cNvSpPr txBox="1"/>
          <p:nvPr/>
        </p:nvSpPr>
        <p:spPr>
          <a:xfrm>
            <a:off x="5196431" y="2560189"/>
            <a:ext cx="6215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Helvetica" panose="020B0604020202020204" pitchFamily="34" charset="0"/>
              </a:rPr>
              <a:t>We would gain about 8.83 ungulates, going from 29.582 to 38.421.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1A987-FC29-EC53-C725-C071AD8E2EC3}"/>
                  </a:ext>
                </a:extLst>
              </p:cNvPr>
              <p:cNvSpPr txBox="1"/>
              <p:nvPr/>
            </p:nvSpPr>
            <p:spPr>
              <a:xfrm>
                <a:off x="5377703" y="3908471"/>
                <a:ext cx="25053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=38.4211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1A987-FC29-EC53-C725-C071AD8E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3908471"/>
                <a:ext cx="250530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21543E-0BE2-2494-E1CC-E38BEF607B21}"/>
                  </a:ext>
                </a:extLst>
              </p:cNvPr>
              <p:cNvSpPr txBox="1"/>
              <p:nvPr/>
            </p:nvSpPr>
            <p:spPr>
              <a:xfrm>
                <a:off x="5377703" y="4514874"/>
                <a:ext cx="25743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=−4.4194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21543E-0BE2-2494-E1CC-E38BEF60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4514874"/>
                <a:ext cx="257435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8366E3A-7E6A-7212-4162-E53A2354753B}"/>
              </a:ext>
            </a:extLst>
          </p:cNvPr>
          <p:cNvSpPr txBox="1"/>
          <p:nvPr/>
        </p:nvSpPr>
        <p:spPr>
          <a:xfrm>
            <a:off x="2024110" y="363548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29.582]</a:t>
            </a:r>
          </a:p>
        </p:txBody>
      </p:sp>
    </p:spTree>
    <p:extLst>
      <p:ext uri="{BB962C8B-B14F-4D97-AF65-F5344CB8AC3E}">
        <p14:creationId xmlns:p14="http://schemas.microsoft.com/office/powerpoint/2010/main" val="197225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F0F1F3-8CC8-E615-A7BC-492D1705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8" y="1798699"/>
            <a:ext cx="4636613" cy="4852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BDA97-239D-5BF8-05F7-603FB422A082}"/>
              </a:ext>
            </a:extLst>
          </p:cNvPr>
          <p:cNvSpPr txBox="1"/>
          <p:nvPr/>
        </p:nvSpPr>
        <p:spPr>
          <a:xfrm>
            <a:off x="5192558" y="2474893"/>
            <a:ext cx="6215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Helvetica" panose="020B0604020202020204" pitchFamily="34" charset="0"/>
              </a:rPr>
              <a:t>If we gain about 8.83 ungulates, we lose ‘browse’.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D2F2E-9F81-B217-D3E8-1E348CD2F3FD}"/>
              </a:ext>
            </a:extLst>
          </p:cNvPr>
          <p:cNvSpPr txBox="1"/>
          <p:nvPr/>
        </p:nvSpPr>
        <p:spPr>
          <a:xfrm>
            <a:off x="2689424" y="4928489"/>
            <a:ext cx="20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[29.582, 0.0625]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71432-D0CE-D045-3A6C-6B5F902533EA}"/>
              </a:ext>
            </a:extLst>
          </p:cNvPr>
          <p:cNvSpPr txBox="1"/>
          <p:nvPr/>
        </p:nvSpPr>
        <p:spPr>
          <a:xfrm>
            <a:off x="3369528" y="5413230"/>
            <a:ext cx="20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[38.421, -0.002]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5BBD8-4177-F931-5CB5-FD5C047F97FF}"/>
                  </a:ext>
                </a:extLst>
              </p:cNvPr>
              <p:cNvSpPr txBox="1"/>
              <p:nvPr/>
            </p:nvSpPr>
            <p:spPr>
              <a:xfrm>
                <a:off x="5377703" y="3908471"/>
                <a:ext cx="22532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=0.2809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5BBD8-4177-F931-5CB5-FD5C047F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3908471"/>
                <a:ext cx="225324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1287C-0020-751D-412D-7A0CED8746F4}"/>
                  </a:ext>
                </a:extLst>
              </p:cNvPr>
              <p:cNvSpPr txBox="1"/>
              <p:nvPr/>
            </p:nvSpPr>
            <p:spPr>
              <a:xfrm>
                <a:off x="5377703" y="4514874"/>
                <a:ext cx="277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=−0.00738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1287C-0020-751D-412D-7A0CED87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703" y="4514874"/>
                <a:ext cx="277755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15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C40D-0445-EA3E-B3B8-1674BBCD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0870C-636A-9871-BCA9-EB1210455298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Variance-covariance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D65FF-D5DE-CFB6-98F3-64A1DCB95C15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Grace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(2006)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25E51-F429-9DE0-A77C-C2B64BD4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255E66-C5E3-B659-D496-22C5E3AB3CEC}"/>
                  </a:ext>
                </a:extLst>
              </p:cNvPr>
              <p:cNvSpPr txBox="1"/>
              <p:nvPr/>
            </p:nvSpPr>
            <p:spPr>
              <a:xfrm>
                <a:off x="7363615" y="2020119"/>
                <a:ext cx="3173433" cy="1153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255E66-C5E3-B659-D496-22C5E3AB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615" y="2020119"/>
                <a:ext cx="3173433" cy="1153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8AF9E-923A-1024-8120-DD984858F1FC}"/>
                  </a:ext>
                </a:extLst>
              </p:cNvPr>
              <p:cNvSpPr txBox="1"/>
              <p:nvPr/>
            </p:nvSpPr>
            <p:spPr>
              <a:xfrm>
                <a:off x="7363615" y="4400119"/>
                <a:ext cx="3943259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2.247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1.035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1.035</m:t>
                                </m:r>
                              </m:e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.946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8AF9E-923A-1024-8120-DD984858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615" y="4400119"/>
                <a:ext cx="3943259" cy="831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2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182B84-F361-1D47-DA28-9ADC0F33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81" y="1782258"/>
            <a:ext cx="4048698" cy="423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EA25D-FA31-885F-3E95-74C50A399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41" y="1797250"/>
            <a:ext cx="4034373" cy="4222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DBCC5F-4955-E947-76F3-5988C9CC0CB2}"/>
              </a:ext>
            </a:extLst>
          </p:cNvPr>
          <p:cNvSpPr txBox="1"/>
          <p:nvPr/>
        </p:nvSpPr>
        <p:spPr>
          <a:xfrm>
            <a:off x="242752" y="616485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Losing wolves -&gt; more deer; more deer -&gt; less browse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0098E-3CA9-8181-0976-17E00AC6FE9A}"/>
              </a:ext>
            </a:extLst>
          </p:cNvPr>
          <p:cNvSpPr txBox="1"/>
          <p:nvPr/>
        </p:nvSpPr>
        <p:spPr>
          <a:xfrm>
            <a:off x="8828025" y="4494444"/>
            <a:ext cx="20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[29.582, 0.0625]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B78C0-EA7D-49DC-3354-045CC0BCEDB6}"/>
              </a:ext>
            </a:extLst>
          </p:cNvPr>
          <p:cNvSpPr txBox="1"/>
          <p:nvPr/>
        </p:nvSpPr>
        <p:spPr>
          <a:xfrm>
            <a:off x="9403284" y="4921565"/>
            <a:ext cx="20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[38.421, -0.002]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57A35-755B-E141-0A1B-6ED80358D2EA}"/>
              </a:ext>
            </a:extLst>
          </p:cNvPr>
          <p:cNvSpPr txBox="1"/>
          <p:nvPr/>
        </p:nvSpPr>
        <p:spPr>
          <a:xfrm>
            <a:off x="2281562" y="364519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29.582]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58CBF-8486-6100-878F-1979A0D1F425}"/>
              </a:ext>
            </a:extLst>
          </p:cNvPr>
          <p:cNvSpPr txBox="1"/>
          <p:nvPr/>
        </p:nvSpPr>
        <p:spPr>
          <a:xfrm>
            <a:off x="1327652" y="2967053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[0, 38.421]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E2C49CF-58CD-F3D3-1049-937ACCC3B72D}"/>
              </a:ext>
            </a:extLst>
          </p:cNvPr>
          <p:cNvSpPr/>
          <p:nvPr/>
        </p:nvSpPr>
        <p:spPr>
          <a:xfrm rot="13059002">
            <a:off x="1428219" y="3521792"/>
            <a:ext cx="603681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2F42ED-6106-D773-DA8D-3F4E65C7714F}"/>
              </a:ext>
            </a:extLst>
          </p:cNvPr>
          <p:cNvSpPr/>
          <p:nvPr/>
        </p:nvSpPr>
        <p:spPr>
          <a:xfrm rot="2255247">
            <a:off x="8916668" y="4984618"/>
            <a:ext cx="429160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40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182B84-F361-1D47-DA28-9ADC0F33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62" y="1859394"/>
            <a:ext cx="3249203" cy="3400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EA25D-FA31-885F-3E95-74C50A399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48" y="1859394"/>
            <a:ext cx="3249202" cy="340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30098E-3CA9-8181-0976-17E00AC6FE9A}"/>
              </a:ext>
            </a:extLst>
          </p:cNvPr>
          <p:cNvSpPr txBox="1"/>
          <p:nvPr/>
        </p:nvSpPr>
        <p:spPr>
          <a:xfrm>
            <a:off x="5304663" y="3947814"/>
            <a:ext cx="20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[29.582, 0.0625]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B78C0-EA7D-49DC-3354-045CC0BCEDB6}"/>
              </a:ext>
            </a:extLst>
          </p:cNvPr>
          <p:cNvSpPr txBox="1"/>
          <p:nvPr/>
        </p:nvSpPr>
        <p:spPr>
          <a:xfrm>
            <a:off x="5748348" y="4414915"/>
            <a:ext cx="20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[38.421, -0.002]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57A35-755B-E141-0A1B-6ED80358D2EA}"/>
              </a:ext>
            </a:extLst>
          </p:cNvPr>
          <p:cNvSpPr txBox="1"/>
          <p:nvPr/>
        </p:nvSpPr>
        <p:spPr>
          <a:xfrm>
            <a:off x="1449259" y="3326768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29.582]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58CBF-8486-6100-878F-1979A0D1F425}"/>
              </a:ext>
            </a:extLst>
          </p:cNvPr>
          <p:cNvSpPr txBox="1"/>
          <p:nvPr/>
        </p:nvSpPr>
        <p:spPr>
          <a:xfrm>
            <a:off x="848258" y="278133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[0, 38.421]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7F5799-C25F-F917-143B-4CB06F192C03}"/>
                  </a:ext>
                </a:extLst>
              </p:cNvPr>
              <p:cNvSpPr txBox="1"/>
              <p:nvPr/>
            </p:nvSpPr>
            <p:spPr>
              <a:xfrm>
                <a:off x="8272988" y="2962340"/>
                <a:ext cx="277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=−0.00738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7F5799-C25F-F917-143B-4CB06F192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88" y="2962340"/>
                <a:ext cx="277755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1E052-002B-391C-DC1C-5C3390146BF4}"/>
                  </a:ext>
                </a:extLst>
              </p:cNvPr>
              <p:cNvSpPr txBox="1"/>
              <p:nvPr/>
            </p:nvSpPr>
            <p:spPr>
              <a:xfrm>
                <a:off x="8272988" y="3669920"/>
                <a:ext cx="25743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=−4.4194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1E052-002B-391C-DC1C-5C339014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88" y="3669920"/>
                <a:ext cx="257435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83590-4239-5B7E-CAB7-14464F0BC481}"/>
                  </a:ext>
                </a:extLst>
              </p:cNvPr>
              <p:cNvSpPr txBox="1"/>
              <p:nvPr/>
            </p:nvSpPr>
            <p:spPr>
              <a:xfrm>
                <a:off x="1674797" y="5719308"/>
                <a:ext cx="60369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𝟎𝟔𝟓𝟐𝟒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𝟎𝟎𝟐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𝟎𝟔𝟐𝟓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83590-4239-5B7E-CAB7-14464F0BC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97" y="5719308"/>
                <a:ext cx="603697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EE0DBC74-9E3A-47B0-FA29-BCEA0458A1B8}"/>
              </a:ext>
            </a:extLst>
          </p:cNvPr>
          <p:cNvSpPr/>
          <p:nvPr/>
        </p:nvSpPr>
        <p:spPr>
          <a:xfrm rot="13059002">
            <a:off x="809351" y="3218205"/>
            <a:ext cx="471185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D2E1D2-7F6F-A649-607F-FD9AFED7FFE1}"/>
              </a:ext>
            </a:extLst>
          </p:cNvPr>
          <p:cNvSpPr/>
          <p:nvPr/>
        </p:nvSpPr>
        <p:spPr>
          <a:xfrm rot="2255247">
            <a:off x="5326149" y="4402473"/>
            <a:ext cx="362545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15E3-F69F-1617-5383-5627638D267F}"/>
              </a:ext>
            </a:extLst>
          </p:cNvPr>
          <p:cNvSpPr txBox="1"/>
          <p:nvPr/>
        </p:nvSpPr>
        <p:spPr>
          <a:xfrm>
            <a:off x="5010330" y="6429106"/>
            <a:ext cx="217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browse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FD0938-BC65-E411-F55D-578516C8DEAA}"/>
              </a:ext>
            </a:extLst>
          </p:cNvPr>
          <p:cNvSpPr/>
          <p:nvPr/>
        </p:nvSpPr>
        <p:spPr>
          <a:xfrm>
            <a:off x="4110361" y="5592932"/>
            <a:ext cx="3646162" cy="7097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03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182B84-F361-1D47-DA28-9ADC0F33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62" y="1859394"/>
            <a:ext cx="3249203" cy="3400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/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0B3F76-F46A-F0D1-331E-1A17785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39" y="1190846"/>
                <a:ext cx="4619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/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64A6CD-CFA5-022C-3388-06D82BA5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2" y="1190847"/>
                <a:ext cx="47385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visualize an indirect effect!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EA25D-FA31-885F-3E95-74C50A399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48" y="1859394"/>
            <a:ext cx="3249202" cy="340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30098E-3CA9-8181-0976-17E00AC6FE9A}"/>
              </a:ext>
            </a:extLst>
          </p:cNvPr>
          <p:cNvSpPr txBox="1"/>
          <p:nvPr/>
        </p:nvSpPr>
        <p:spPr>
          <a:xfrm>
            <a:off x="5304663" y="3947814"/>
            <a:ext cx="208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[29.582, 0.0625]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B78C0-EA7D-49DC-3354-045CC0BCEDB6}"/>
              </a:ext>
            </a:extLst>
          </p:cNvPr>
          <p:cNvSpPr txBox="1"/>
          <p:nvPr/>
        </p:nvSpPr>
        <p:spPr>
          <a:xfrm>
            <a:off x="5748348" y="4414915"/>
            <a:ext cx="20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[38.421, -0.002]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57A35-755B-E141-0A1B-6ED80358D2EA}"/>
              </a:ext>
            </a:extLst>
          </p:cNvPr>
          <p:cNvSpPr txBox="1"/>
          <p:nvPr/>
        </p:nvSpPr>
        <p:spPr>
          <a:xfrm>
            <a:off x="1449259" y="3326768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29.582]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58CBF-8486-6100-878F-1979A0D1F425}"/>
              </a:ext>
            </a:extLst>
          </p:cNvPr>
          <p:cNvSpPr txBox="1"/>
          <p:nvPr/>
        </p:nvSpPr>
        <p:spPr>
          <a:xfrm>
            <a:off x="848258" y="2781332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[0, 38.421]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7F5799-C25F-F917-143B-4CB06F192C03}"/>
                  </a:ext>
                </a:extLst>
              </p:cNvPr>
              <p:cNvSpPr txBox="1"/>
              <p:nvPr/>
            </p:nvSpPr>
            <p:spPr>
              <a:xfrm>
                <a:off x="8272988" y="2962340"/>
                <a:ext cx="27775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=−0.00738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7F5799-C25F-F917-143B-4CB06F192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88" y="2962340"/>
                <a:ext cx="277755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1E052-002B-391C-DC1C-5C3390146BF4}"/>
                  </a:ext>
                </a:extLst>
              </p:cNvPr>
              <p:cNvSpPr txBox="1"/>
              <p:nvPr/>
            </p:nvSpPr>
            <p:spPr>
              <a:xfrm>
                <a:off x="8272988" y="3669920"/>
                <a:ext cx="25743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=−4.4194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1E052-002B-391C-DC1C-5C339014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88" y="3669920"/>
                <a:ext cx="257435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83590-4239-5B7E-CAB7-14464F0BC481}"/>
                  </a:ext>
                </a:extLst>
              </p:cNvPr>
              <p:cNvSpPr txBox="1"/>
              <p:nvPr/>
            </p:nvSpPr>
            <p:spPr>
              <a:xfrm>
                <a:off x="1674797" y="5719308"/>
                <a:ext cx="87500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𝟎𝟔𝟓𝟐𝟒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𝟎𝟔𝟐𝟓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83590-4239-5B7E-CAB7-14464F0BC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97" y="5719308"/>
                <a:ext cx="875002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6F1AC360-AEC4-7020-A089-09EAAB3BB7A5}"/>
              </a:ext>
            </a:extLst>
          </p:cNvPr>
          <p:cNvSpPr/>
          <p:nvPr/>
        </p:nvSpPr>
        <p:spPr>
          <a:xfrm rot="13059002">
            <a:off x="809351" y="3218205"/>
            <a:ext cx="471185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B5C4D7-3C96-F8E9-6BBC-CA7CC0CC6AFE}"/>
              </a:ext>
            </a:extLst>
          </p:cNvPr>
          <p:cNvSpPr/>
          <p:nvPr/>
        </p:nvSpPr>
        <p:spPr>
          <a:xfrm rot="2255247">
            <a:off x="5326149" y="4402473"/>
            <a:ext cx="362545" cy="24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274AF-E443-958F-DBB5-68572D065D64}"/>
              </a:ext>
            </a:extLst>
          </p:cNvPr>
          <p:cNvSpPr/>
          <p:nvPr/>
        </p:nvSpPr>
        <p:spPr>
          <a:xfrm>
            <a:off x="4110361" y="5592932"/>
            <a:ext cx="3646162" cy="7097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160E3-3AEA-09C1-E39B-10B009064F26}"/>
              </a:ext>
            </a:extLst>
          </p:cNvPr>
          <p:cNvSpPr txBox="1"/>
          <p:nvPr/>
        </p:nvSpPr>
        <p:spPr>
          <a:xfrm>
            <a:off x="5010330" y="6429106"/>
            <a:ext cx="217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browse</a:t>
            </a:r>
          </a:p>
        </p:txBody>
      </p:sp>
    </p:spTree>
    <p:extLst>
      <p:ext uri="{BB962C8B-B14F-4D97-AF65-F5344CB8AC3E}">
        <p14:creationId xmlns:p14="http://schemas.microsoft.com/office/powerpoint/2010/main" val="1837841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F2081701-2B20-C905-1034-9878D83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CCCA23D1-66EC-0F3E-91F8-8871680C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he browse line - Sketchplanations">
            <a:extLst>
              <a:ext uri="{FF2B5EF4-FFF2-40B4-BE49-F238E27FC236}">
                <a16:creationId xmlns:a16="http://schemas.microsoft.com/office/drawing/2014/main" id="{350EBA21-FF23-D544-FBBF-FCD39732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A55D8-28CF-0EFC-A3E3-2BD9657C086D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i.e., if identity link, then effect of wolves on veg = </a:t>
            </a:r>
            <a:r>
              <a:rPr lang="el-GR" sz="2800" b="1" dirty="0">
                <a:latin typeface="Helvetica" panose="020B0604020202020204" pitchFamily="34" charset="0"/>
              </a:rPr>
              <a:t>α</a:t>
            </a:r>
            <a:r>
              <a:rPr lang="en-US" sz="2800" b="1" baseline="-25000" dirty="0">
                <a:latin typeface="Helvetica" panose="020B0604020202020204" pitchFamily="34" charset="0"/>
              </a:rPr>
              <a:t>1</a:t>
            </a:r>
            <a:r>
              <a:rPr lang="el-GR" sz="2800" b="1" dirty="0">
                <a:latin typeface="Helvetica" panose="020B0604020202020204" pitchFamily="34" charset="0"/>
              </a:rPr>
              <a:t>β</a:t>
            </a:r>
            <a:r>
              <a:rPr lang="en-US" sz="2800" b="1" baseline="-25000" dirty="0">
                <a:latin typeface="Helvetica" panose="020B0604020202020204" pitchFamily="34" charset="0"/>
              </a:rPr>
              <a:t>1</a:t>
            </a:r>
            <a:endParaRPr lang="en-US" sz="2800" b="1" dirty="0">
              <a:latin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D71EF-72A1-9560-2F10-AC7B0442058A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Take-home 1: indirect effects aren’t as ‘horrifying’ as they seem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0164B-55A5-E3F8-BCA6-4879145D39CD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0164B-55A5-E3F8-BCA6-4879145D3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FD7198-C4CD-9D1D-CA5C-05BDF5963E99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FD7198-C4CD-9D1D-CA5C-05BDF596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FBEA9BF-4913-D9FB-848C-282AB86C2616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30CF52-BED1-A14E-6743-4234499F8B87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DA5EED-D834-5F7F-A0D8-B11D67A4CE21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0E1F60-7114-238C-7B9B-6F82461D4791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DF78D-2B12-CA18-F0C9-49085413826A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EC12FD-65B2-AF7D-F5C7-998A166F393E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EC12FD-65B2-AF7D-F5C7-998A166F3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EE6550-573F-88B1-DF95-0667831BEEB5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EE6550-573F-88B1-DF95-0667831B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346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764DA9-79BD-E52C-130B-AFF39097E509}"/>
                  </a:ext>
                </a:extLst>
              </p:cNvPr>
              <p:cNvSpPr txBox="1"/>
              <p:nvPr/>
            </p:nvSpPr>
            <p:spPr>
              <a:xfrm>
                <a:off x="532371" y="1729194"/>
                <a:ext cx="65469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764DA9-79BD-E52C-130B-AFF39097E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1" y="1729194"/>
                <a:ext cx="654698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19BDF97-BA53-F11A-9766-9F26ADC5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96" y="1080126"/>
            <a:ext cx="4488509" cy="4697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B17B5E-5FDC-CCD5-7082-F5D9364A7B42}"/>
                  </a:ext>
                </a:extLst>
              </p:cNvPr>
              <p:cNvSpPr txBox="1"/>
              <p:nvPr/>
            </p:nvSpPr>
            <p:spPr>
              <a:xfrm>
                <a:off x="532371" y="2587974"/>
                <a:ext cx="24725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slope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B17B5E-5FDC-CCD5-7082-F5D9364A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1" y="2587974"/>
                <a:ext cx="24725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34925-CE44-3FD3-02E7-9CE3A2861D7C}"/>
                  </a:ext>
                </a:extLst>
              </p:cNvPr>
              <p:cNvSpPr txBox="1"/>
              <p:nvPr/>
            </p:nvSpPr>
            <p:spPr>
              <a:xfrm>
                <a:off x="532371" y="3305570"/>
                <a:ext cx="591281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𝐢𝐧𝐭𝐞𝐫𝐜𝐞𝐩𝐭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what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veg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would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</m:t>
                      </m:r>
                    </m:oMath>
                  </m:oMathPara>
                </a14:m>
                <a:endParaRPr lang="en-US" sz="32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given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were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wolves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34925-CE44-3FD3-02E7-9CE3A286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1" y="3305570"/>
                <a:ext cx="5912817" cy="19697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69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CB56-781E-1510-E544-6F7F998F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45,600+ Wolf Illustration Stock Illustrations, Royalty-Free ...">
            <a:extLst>
              <a:ext uri="{FF2B5EF4-FFF2-40B4-BE49-F238E27FC236}">
                <a16:creationId xmlns:a16="http://schemas.microsoft.com/office/drawing/2014/main" id="{EDE53FC2-9AC3-78C5-1C04-6B0C2974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2" y="4432148"/>
            <a:ext cx="1528543" cy="12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atercolor Deer Vector Illustration Graphic by BreakingDots · Creative  Fabrica">
            <a:extLst>
              <a:ext uri="{FF2B5EF4-FFF2-40B4-BE49-F238E27FC236}">
                <a16:creationId xmlns:a16="http://schemas.microsoft.com/office/drawing/2014/main" id="{436A1EA3-AA5E-9858-4718-D5AC092B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96" y="4568189"/>
            <a:ext cx="1528543" cy="10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he browse line - Sketchplanations">
            <a:extLst>
              <a:ext uri="{FF2B5EF4-FFF2-40B4-BE49-F238E27FC236}">
                <a16:creationId xmlns:a16="http://schemas.microsoft.com/office/drawing/2014/main" id="{F4BF4935-3280-B2D2-F1C0-0133CB2A5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5" y="4432148"/>
            <a:ext cx="1716834" cy="14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597D14-DED6-0A5F-F8CC-065399321181}"/>
              </a:ext>
            </a:extLst>
          </p:cNvPr>
          <p:cNvSpPr txBox="1"/>
          <p:nvPr/>
        </p:nvSpPr>
        <p:spPr>
          <a:xfrm>
            <a:off x="379601" y="613365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i.e., we’re more or less ‘stapling’ two linear models together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AB0A7-AD33-00E5-4E97-C74671A860ED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Take-home 1: this is easy?!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98C15-7282-1487-2B05-A5A0ADD272B2}"/>
                  </a:ext>
                </a:extLst>
              </p:cNvPr>
              <p:cNvSpPr txBox="1"/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0164B-55A5-E3F8-BCA6-4879145D3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2147491"/>
                <a:ext cx="461914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527F8-93D3-DA74-6F1F-B88F601D20B8}"/>
                  </a:ext>
                </a:extLst>
              </p:cNvPr>
              <p:cNvSpPr txBox="1"/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FD7198-C4CD-9D1D-CA5C-05BDF596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52" y="1286706"/>
                <a:ext cx="473854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780A9FC-6569-98C5-3B9B-DECC2C6878A1}"/>
              </a:ext>
            </a:extLst>
          </p:cNvPr>
          <p:cNvSpPr/>
          <p:nvPr/>
        </p:nvSpPr>
        <p:spPr>
          <a:xfrm>
            <a:off x="132866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wolves (w)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039E5-B966-3FF6-7065-7AFAE35C98BA}"/>
              </a:ext>
            </a:extLst>
          </p:cNvPr>
          <p:cNvSpPr/>
          <p:nvPr/>
        </p:nvSpPr>
        <p:spPr>
          <a:xfrm>
            <a:off x="5103152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ungulates (u)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23940-BC81-E6CD-1106-972CD5B1F009}"/>
              </a:ext>
            </a:extLst>
          </p:cNvPr>
          <p:cNvSpPr/>
          <p:nvPr/>
        </p:nvSpPr>
        <p:spPr>
          <a:xfrm>
            <a:off x="9010806" y="3274540"/>
            <a:ext cx="1716833" cy="111967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vegetation (v)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759243-FBC7-D727-FC72-8C8F4FD5FECB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045495" y="3834377"/>
            <a:ext cx="2057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80498F-029A-C082-8F94-CF66BB8529B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819985" y="3834377"/>
            <a:ext cx="21908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D9B955-B571-6236-B351-0F4E45893C8F}"/>
                  </a:ext>
                </a:extLst>
              </p:cNvPr>
              <p:cNvSpPr txBox="1"/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D9B955-B571-6236-B351-0F4E45893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00" y="3274540"/>
                <a:ext cx="96544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1EC69D-958D-4DBC-8FDF-8B5C00F97219}"/>
                  </a:ext>
                </a:extLst>
              </p:cNvPr>
              <p:cNvSpPr txBox="1"/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1EC69D-958D-4DBC-8FDF-8B5C00F9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59" y="3274540"/>
                <a:ext cx="163127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50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92C5-A528-74C3-4ED3-2DEF7D6C8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6B105-FF05-0394-BFAF-200DA45964D9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Our first analysis: wolf resource selection in Bow Valley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32320-D709-F474-8946-BD4A931606D8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Hebblewhite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(2000)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07D71-B8B5-BDA1-695E-6727E05A01EF}"/>
              </a:ext>
            </a:extLst>
          </p:cNvPr>
          <p:cNvSpPr txBox="1"/>
          <p:nvPr/>
        </p:nvSpPr>
        <p:spPr>
          <a:xfrm>
            <a:off x="228598" y="6010441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Lecture2c_wolf_rsf.R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5BB19-409E-5C19-A86C-76AC489A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6" y="1319163"/>
            <a:ext cx="5451311" cy="4158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58" name="Picture 2" descr="Breeding male of Bow Valley wolf pack killed on highway near Banff -  Athabasca, Barrhead &amp; Westlock News">
            <a:extLst>
              <a:ext uri="{FF2B5EF4-FFF2-40B4-BE49-F238E27FC236}">
                <a16:creationId xmlns:a16="http://schemas.microsoft.com/office/drawing/2014/main" id="{AB42A201-0395-818E-BDDA-F1CE3188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40" y="1319163"/>
            <a:ext cx="5100184" cy="2149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17BC3-BA94-CDE4-CC85-137DB0E8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34" y="3814398"/>
            <a:ext cx="5290043" cy="14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0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686E-1ECB-5A52-268A-E6FFFFD6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952DC-5935-95B5-039A-1E948D5AD366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Collider bias: wolf resource selection in Bow Valley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07E8-1290-54E5-E0A1-42FFFFD9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60" y="1027416"/>
            <a:ext cx="5036339" cy="525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B541F-B9D7-0651-A1C1-EE37B81A362F}"/>
              </a:ext>
            </a:extLst>
          </p:cNvPr>
          <p:cNvSpPr txBox="1"/>
          <p:nvPr/>
        </p:nvSpPr>
        <p:spPr>
          <a:xfrm>
            <a:off x="534256" y="1263721"/>
            <a:ext cx="5561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*The black line is the direct effect of elevation holding deer abundance constant at the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99ABFA-EA58-907A-3E23-ED2347A37A9D}"/>
              </a:ext>
            </a:extLst>
          </p:cNvPr>
          <p:cNvSpPr/>
          <p:nvPr/>
        </p:nvSpPr>
        <p:spPr>
          <a:xfrm>
            <a:off x="1047089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44A0AE-7D11-0B7C-C236-898C7B7286A5}"/>
              </a:ext>
            </a:extLst>
          </p:cNvPr>
          <p:cNvSpPr/>
          <p:nvPr/>
        </p:nvSpPr>
        <p:spPr>
          <a:xfrm>
            <a:off x="2912608" y="45374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DA78C-3EDC-5A8A-030D-EC433E8D6B42}"/>
              </a:ext>
            </a:extLst>
          </p:cNvPr>
          <p:cNvSpPr/>
          <p:nvPr/>
        </p:nvSpPr>
        <p:spPr>
          <a:xfrm>
            <a:off x="4778127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9CD6B-5839-0A9F-3CD0-C8D9DEA206D1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275689" y="6284471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9042D-9475-1C20-0BD3-0E9C434B7D67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107730" y="4732607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BBFB75-2850-E1BE-7391-9187813E7C50}"/>
              </a:ext>
            </a:extLst>
          </p:cNvPr>
          <p:cNvSpPr txBox="1"/>
          <p:nvPr/>
        </p:nvSpPr>
        <p:spPr>
          <a:xfrm>
            <a:off x="1942567" y="4467119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Deer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326C9-29DB-E377-5EE3-FF0344537DCD}"/>
              </a:ext>
            </a:extLst>
          </p:cNvPr>
          <p:cNvSpPr txBox="1"/>
          <p:nvPr/>
        </p:nvSpPr>
        <p:spPr>
          <a:xfrm>
            <a:off x="3910651" y="6104600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Wolf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A6FEFB-7005-0FBA-2D5A-D0B199D7B743}"/>
              </a:ext>
            </a:extLst>
          </p:cNvPr>
          <p:cNvSpPr txBox="1"/>
          <p:nvPr/>
        </p:nvSpPr>
        <p:spPr>
          <a:xfrm>
            <a:off x="179612" y="5787624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Elevation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1A1B8-57F3-3C4A-EC13-B95F79748708}"/>
              </a:ext>
            </a:extLst>
          </p:cNvPr>
          <p:cNvSpPr txBox="1"/>
          <p:nvPr/>
        </p:nvSpPr>
        <p:spPr>
          <a:xfrm>
            <a:off x="3903973" y="4788427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8B256-667A-BCAE-5B92-E668CD342853}"/>
              </a:ext>
            </a:extLst>
          </p:cNvPr>
          <p:cNvSpPr txBox="1"/>
          <p:nvPr/>
        </p:nvSpPr>
        <p:spPr>
          <a:xfrm>
            <a:off x="2817776" y="5567774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296891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90244-DB11-FF96-2A1C-79040FBC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F0A0C-4CA1-33E8-90CA-5E89C3262AC9}"/>
              </a:ext>
            </a:extLst>
          </p:cNvPr>
          <p:cNvSpPr txBox="1"/>
          <p:nvPr/>
        </p:nvSpPr>
        <p:spPr>
          <a:xfrm>
            <a:off x="228599" y="201228"/>
            <a:ext cx="11598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*Deer abundance will not remain constant as elevation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DB43-6A99-6C81-683B-CF530CDA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60" y="1027416"/>
            <a:ext cx="5036339" cy="525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8AB9-66F8-D3EC-422F-17E0C331C5B5}"/>
              </a:ext>
            </a:extLst>
          </p:cNvPr>
          <p:cNvSpPr txBox="1"/>
          <p:nvPr/>
        </p:nvSpPr>
        <p:spPr>
          <a:xfrm>
            <a:off x="534256" y="1263721"/>
            <a:ext cx="5561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black line is the direct effect of elevation holding deer abundance constant at the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The grey line is the total effect of elevation via formally acknowledging that increases in elevation will reduce deer abundance.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33D885-6A8E-C17F-A0BC-1A709B42D4DD}"/>
              </a:ext>
            </a:extLst>
          </p:cNvPr>
          <p:cNvSpPr/>
          <p:nvPr/>
        </p:nvSpPr>
        <p:spPr>
          <a:xfrm>
            <a:off x="1047089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34899-DEAB-76B6-5261-A67CCFEC186D}"/>
              </a:ext>
            </a:extLst>
          </p:cNvPr>
          <p:cNvSpPr/>
          <p:nvPr/>
        </p:nvSpPr>
        <p:spPr>
          <a:xfrm>
            <a:off x="2912608" y="45374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9AA81-F153-D1A4-6D1B-AFB3257700D9}"/>
              </a:ext>
            </a:extLst>
          </p:cNvPr>
          <p:cNvSpPr/>
          <p:nvPr/>
        </p:nvSpPr>
        <p:spPr>
          <a:xfrm>
            <a:off x="4778127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0E6855-41C0-678F-4829-DA9A414D6A0A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1242211" y="4732607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B4CB23-FC11-63BC-278E-E9C4FA9CCF51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275689" y="6284471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E7D242-147A-7E59-4B0E-8269D3FD8879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107730" y="4732607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A1C806-73C6-4C37-44DD-AF5C51EE9885}"/>
              </a:ext>
            </a:extLst>
          </p:cNvPr>
          <p:cNvSpPr txBox="1"/>
          <p:nvPr/>
        </p:nvSpPr>
        <p:spPr>
          <a:xfrm>
            <a:off x="1942567" y="4467119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Deer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B504E-568E-4616-6C46-EEA4164F48DC}"/>
              </a:ext>
            </a:extLst>
          </p:cNvPr>
          <p:cNvSpPr txBox="1"/>
          <p:nvPr/>
        </p:nvSpPr>
        <p:spPr>
          <a:xfrm>
            <a:off x="3910651" y="6104600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Wolf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5B1020-6DFC-87D3-72C7-71D55B1F83B0}"/>
              </a:ext>
            </a:extLst>
          </p:cNvPr>
          <p:cNvSpPr txBox="1"/>
          <p:nvPr/>
        </p:nvSpPr>
        <p:spPr>
          <a:xfrm>
            <a:off x="179612" y="5787624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Elevation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1380A-9FC2-3824-068F-9FA5961F3D58}"/>
              </a:ext>
            </a:extLst>
          </p:cNvPr>
          <p:cNvSpPr txBox="1"/>
          <p:nvPr/>
        </p:nvSpPr>
        <p:spPr>
          <a:xfrm>
            <a:off x="1759692" y="4766085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8E231-4A31-F1E6-1CB0-0B906D80FDED}"/>
              </a:ext>
            </a:extLst>
          </p:cNvPr>
          <p:cNvSpPr txBox="1"/>
          <p:nvPr/>
        </p:nvSpPr>
        <p:spPr>
          <a:xfrm>
            <a:off x="3903973" y="4788427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28B57-A0D6-21FB-5A1B-A3FF438E9A66}"/>
              </a:ext>
            </a:extLst>
          </p:cNvPr>
          <p:cNvSpPr txBox="1"/>
          <p:nvPr/>
        </p:nvSpPr>
        <p:spPr>
          <a:xfrm>
            <a:off x="2817776" y="5567774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50162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7C89-C400-D82A-B6F5-4016455F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C141C-5C13-82DD-083B-16D9B9C91840}"/>
              </a:ext>
            </a:extLst>
          </p:cNvPr>
          <p:cNvSpPr txBox="1"/>
          <p:nvPr/>
        </p:nvSpPr>
        <p:spPr>
          <a:xfrm>
            <a:off x="228599" y="201228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Note that a path analysis and simple </a:t>
            </a:r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glm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(used ~ elevation) are similar.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8823C-A430-7E5E-7F2E-C3C9D1F0D32B}"/>
              </a:ext>
            </a:extLst>
          </p:cNvPr>
          <p:cNvSpPr txBox="1"/>
          <p:nvPr/>
        </p:nvSpPr>
        <p:spPr>
          <a:xfrm>
            <a:off x="534256" y="1263721"/>
            <a:ext cx="55617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The grey line is the total effect of elevation via formally acknowledging that increases in elevation will reduce deer abundance.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ptos" panose="020B0004020202020204" pitchFamily="34" charset="0"/>
              </a:rPr>
              <a:t>The red line is the stand-alone effect of elevation from a model w/o deer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87BC25-1A23-7DE0-A234-DBAD8A7DD1D7}"/>
              </a:ext>
            </a:extLst>
          </p:cNvPr>
          <p:cNvSpPr/>
          <p:nvPr/>
        </p:nvSpPr>
        <p:spPr>
          <a:xfrm>
            <a:off x="1047089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D8D46E-8AF1-DF9C-247B-A0AD4E44DF79}"/>
              </a:ext>
            </a:extLst>
          </p:cNvPr>
          <p:cNvSpPr/>
          <p:nvPr/>
        </p:nvSpPr>
        <p:spPr>
          <a:xfrm>
            <a:off x="4778127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E43F5-68E1-2722-D6A7-4582E35E50D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275689" y="6284471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2A1AC7-DFE7-B869-915E-3AA5A8E0FABC}"/>
              </a:ext>
            </a:extLst>
          </p:cNvPr>
          <p:cNvSpPr txBox="1"/>
          <p:nvPr/>
        </p:nvSpPr>
        <p:spPr>
          <a:xfrm>
            <a:off x="3910651" y="6104600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ptos" panose="020B0004020202020204" pitchFamily="34" charset="0"/>
              </a:rPr>
              <a:t>Wolf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8D316E-3920-43CC-9881-FA253624465D}"/>
              </a:ext>
            </a:extLst>
          </p:cNvPr>
          <p:cNvSpPr txBox="1"/>
          <p:nvPr/>
        </p:nvSpPr>
        <p:spPr>
          <a:xfrm>
            <a:off x="179612" y="5787624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tos" panose="020B0004020202020204" pitchFamily="34" charset="0"/>
              </a:rPr>
              <a:t>Elevation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DCF50-4041-D814-5A11-DC694BE4FD1A}"/>
              </a:ext>
            </a:extLst>
          </p:cNvPr>
          <p:cNvSpPr txBox="1"/>
          <p:nvPr/>
        </p:nvSpPr>
        <p:spPr>
          <a:xfrm>
            <a:off x="2817776" y="5567774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0000"/>
                </a:solidFill>
                <a:latin typeface="Aptos" panose="020B0004020202020204" pitchFamily="34" charset="0"/>
              </a:rPr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9E3D8-2FD6-2808-696C-29821C97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43" y="1090769"/>
            <a:ext cx="44767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36BD-D1E3-5B28-7341-4E470224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BCF44-1B85-0F6D-5394-5926D109099F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 of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94F3D-FDF9-E0A1-DDD0-426A09A21F14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Grace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(2006)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eqs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 3.1 &amp; 3.2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B15518-E4D4-2258-CAC1-B766053FE4B5}"/>
                  </a:ext>
                </a:extLst>
              </p:cNvPr>
              <p:cNvSpPr txBox="1"/>
              <p:nvPr/>
            </p:nvSpPr>
            <p:spPr>
              <a:xfrm>
                <a:off x="7924783" y="4261090"/>
                <a:ext cx="296946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B15518-E4D4-2258-CAC1-B766053FE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783" y="4261090"/>
                <a:ext cx="2969467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4F6EAA-16BC-4D5C-65F3-EED846A08DB2}"/>
              </a:ext>
            </a:extLst>
          </p:cNvPr>
          <p:cNvSpPr txBox="1"/>
          <p:nvPr/>
        </p:nvSpPr>
        <p:spPr>
          <a:xfrm>
            <a:off x="9625781" y="201228"/>
            <a:ext cx="220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var(x)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9926E-0B3D-4EF0-E6AB-0D3D1272080A}"/>
                  </a:ext>
                </a:extLst>
              </p:cNvPr>
              <p:cNvSpPr txBox="1"/>
              <p:nvPr/>
            </p:nvSpPr>
            <p:spPr>
              <a:xfrm>
                <a:off x="7822801" y="1106345"/>
                <a:ext cx="3173433" cy="1171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9926E-0B3D-4EF0-E6AB-0D3D12720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1" y="1106345"/>
                <a:ext cx="3173433" cy="1171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1A93DF-641A-F952-A74A-F334C1E2C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EF5E0B-D2BE-080B-C2B5-423E84590885}"/>
              </a:ext>
            </a:extLst>
          </p:cNvPr>
          <p:cNvCxnSpPr/>
          <p:nvPr/>
        </p:nvCxnSpPr>
        <p:spPr>
          <a:xfrm>
            <a:off x="5666676" y="1944914"/>
            <a:ext cx="0" cy="3483429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8FC381-3EE7-5445-FF89-B2D4F96BF44C}"/>
              </a:ext>
            </a:extLst>
          </p:cNvPr>
          <p:cNvSpPr txBox="1"/>
          <p:nvPr/>
        </p:nvSpPr>
        <p:spPr>
          <a:xfrm>
            <a:off x="7305575" y="3356710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 of y</a:t>
            </a:r>
          </a:p>
        </p:txBody>
      </p:sp>
    </p:spTree>
    <p:extLst>
      <p:ext uri="{BB962C8B-B14F-4D97-AF65-F5344CB8AC3E}">
        <p14:creationId xmlns:p14="http://schemas.microsoft.com/office/powerpoint/2010/main" val="3824951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EE95-9E8B-CE27-ABDC-CB2EA64A3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C6BF-8A95-50C2-A152-11B3E8E94660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Why is this important?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391803-4998-9C44-CFEC-876A466146A6}"/>
              </a:ext>
            </a:extLst>
          </p:cNvPr>
          <p:cNvSpPr/>
          <p:nvPr/>
        </p:nvSpPr>
        <p:spPr>
          <a:xfrm>
            <a:off x="1047089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92CF16-07EC-9DBA-52E5-0E80B1D45E69}"/>
              </a:ext>
            </a:extLst>
          </p:cNvPr>
          <p:cNvSpPr/>
          <p:nvPr/>
        </p:nvSpPr>
        <p:spPr>
          <a:xfrm>
            <a:off x="2912608" y="45374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1A31D4-6CA3-ED4E-5762-5922E790788D}"/>
              </a:ext>
            </a:extLst>
          </p:cNvPr>
          <p:cNvSpPr/>
          <p:nvPr/>
        </p:nvSpPr>
        <p:spPr>
          <a:xfrm>
            <a:off x="4778127" y="61701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5047A-B1D2-12E0-28CA-B0E9C4CF2AE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275689" y="6284471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24CDB7-02A2-2DDC-EB55-784131BDAEB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107730" y="4732607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B21136-D5CF-5A52-B6DC-A1B7D4CFF99E}"/>
              </a:ext>
            </a:extLst>
          </p:cNvPr>
          <p:cNvSpPr txBox="1"/>
          <p:nvPr/>
        </p:nvSpPr>
        <p:spPr>
          <a:xfrm>
            <a:off x="1942567" y="4467119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Deer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17B2D-435A-12D4-74B8-B99866232504}"/>
              </a:ext>
            </a:extLst>
          </p:cNvPr>
          <p:cNvSpPr txBox="1"/>
          <p:nvPr/>
        </p:nvSpPr>
        <p:spPr>
          <a:xfrm>
            <a:off x="5129288" y="6104600"/>
            <a:ext cx="7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Wolf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FB660F-C7B7-9053-FC2D-98C65321E56B}"/>
              </a:ext>
            </a:extLst>
          </p:cNvPr>
          <p:cNvSpPr txBox="1"/>
          <p:nvPr/>
        </p:nvSpPr>
        <p:spPr>
          <a:xfrm>
            <a:off x="179612" y="5787624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Elevation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C59CC-462D-C342-0D69-C1785D629F23}"/>
              </a:ext>
            </a:extLst>
          </p:cNvPr>
          <p:cNvSpPr txBox="1"/>
          <p:nvPr/>
        </p:nvSpPr>
        <p:spPr>
          <a:xfrm>
            <a:off x="3903973" y="4788427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67BD40-4243-7232-8DEC-5673DE43F0A2}"/>
              </a:ext>
            </a:extLst>
          </p:cNvPr>
          <p:cNvSpPr txBox="1"/>
          <p:nvPr/>
        </p:nvSpPr>
        <p:spPr>
          <a:xfrm>
            <a:off x="2817776" y="5567774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AF003-91A0-92CA-ECA5-62C8A3B7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43" y="1090769"/>
            <a:ext cx="4476750" cy="510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653F2-C741-0060-54D4-339316A953EE}"/>
              </a:ext>
            </a:extLst>
          </p:cNvPr>
          <p:cNvSpPr txBox="1"/>
          <p:nvPr/>
        </p:nvSpPr>
        <p:spPr>
          <a:xfrm>
            <a:off x="534256" y="1263721"/>
            <a:ext cx="5561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AIC (deer + elevation) = 892.93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AIC (elevation) = 937.86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FF84AD-19A4-11BA-000F-81D36A85F255}"/>
              </a:ext>
            </a:extLst>
          </p:cNvPr>
          <p:cNvSpPr/>
          <p:nvPr/>
        </p:nvSpPr>
        <p:spPr>
          <a:xfrm>
            <a:off x="1096076" y="334073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32D9D9-BFEE-2D4B-47DD-1E62A33D2027}"/>
              </a:ext>
            </a:extLst>
          </p:cNvPr>
          <p:cNvCxnSpPr>
            <a:cxnSpLocks/>
            <a:stCxn id="5" idx="6"/>
            <a:endCxn id="23" idx="2"/>
          </p:cNvCxnSpPr>
          <p:nvPr/>
        </p:nvCxnSpPr>
        <p:spPr>
          <a:xfrm>
            <a:off x="1324676" y="3455034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755F0-0E2B-F7C7-CD1C-23E85400D6CC}"/>
              </a:ext>
            </a:extLst>
          </p:cNvPr>
          <p:cNvSpPr txBox="1"/>
          <p:nvPr/>
        </p:nvSpPr>
        <p:spPr>
          <a:xfrm>
            <a:off x="3959638" y="3275163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Wolf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6929A-4A08-8E59-D121-9754B4E687B8}"/>
              </a:ext>
            </a:extLst>
          </p:cNvPr>
          <p:cNvSpPr txBox="1"/>
          <p:nvPr/>
        </p:nvSpPr>
        <p:spPr>
          <a:xfrm>
            <a:off x="228599" y="2958187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Elevation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BE4DA-2CA4-AE2C-4B93-8452D62ECC31}"/>
              </a:ext>
            </a:extLst>
          </p:cNvPr>
          <p:cNvSpPr txBox="1"/>
          <p:nvPr/>
        </p:nvSpPr>
        <p:spPr>
          <a:xfrm>
            <a:off x="2866763" y="2738337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378952-62FB-3904-4AF3-E91A6753CD74}"/>
              </a:ext>
            </a:extLst>
          </p:cNvPr>
          <p:cNvSpPr/>
          <p:nvPr/>
        </p:nvSpPr>
        <p:spPr>
          <a:xfrm>
            <a:off x="4827114" y="334073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1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51AB-1D05-6141-1F51-1CCE43C0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A9FDB-D440-D73A-D99E-CA95D7C18B97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Why is this important?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CB0B5C-C740-3F66-0D9A-B96219DF88C2}"/>
              </a:ext>
            </a:extLst>
          </p:cNvPr>
          <p:cNvSpPr/>
          <p:nvPr/>
        </p:nvSpPr>
        <p:spPr>
          <a:xfrm>
            <a:off x="1578032" y="34859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4C196B-FD68-3ECA-C931-04FB08CF8246}"/>
              </a:ext>
            </a:extLst>
          </p:cNvPr>
          <p:cNvSpPr/>
          <p:nvPr/>
        </p:nvSpPr>
        <p:spPr>
          <a:xfrm>
            <a:off x="3443551" y="185327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6A505E-1072-106C-E1DF-BABE0CF22FAB}"/>
              </a:ext>
            </a:extLst>
          </p:cNvPr>
          <p:cNvSpPr/>
          <p:nvPr/>
        </p:nvSpPr>
        <p:spPr>
          <a:xfrm>
            <a:off x="5309070" y="34859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567E1A-E613-F1ED-A50C-C81B939EE21D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806632" y="3600264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06016E-518E-FD6F-67D0-DEC57305B587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638673" y="2048400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196C26-6C8E-7473-41AC-132ACD79085A}"/>
              </a:ext>
            </a:extLst>
          </p:cNvPr>
          <p:cNvSpPr txBox="1"/>
          <p:nvPr/>
        </p:nvSpPr>
        <p:spPr>
          <a:xfrm>
            <a:off x="2914981" y="1774291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Canopy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28A87-5650-9229-AE85-2D5BFDD9F28B}"/>
              </a:ext>
            </a:extLst>
          </p:cNvPr>
          <p:cNvSpPr txBox="1"/>
          <p:nvPr/>
        </p:nvSpPr>
        <p:spPr>
          <a:xfrm>
            <a:off x="4853180" y="3257556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F20B1-A5CD-FA62-A996-CBDA0677C382}"/>
              </a:ext>
            </a:extLst>
          </p:cNvPr>
          <p:cNvSpPr txBox="1"/>
          <p:nvPr/>
        </p:nvSpPr>
        <p:spPr>
          <a:xfrm>
            <a:off x="951428" y="3301298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F5E1-6667-1A08-EEE8-D89C3623AC58}"/>
              </a:ext>
            </a:extLst>
          </p:cNvPr>
          <p:cNvSpPr txBox="1"/>
          <p:nvPr/>
        </p:nvSpPr>
        <p:spPr>
          <a:xfrm>
            <a:off x="4242523" y="2359290"/>
            <a:ext cx="119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ptos" panose="020B0004020202020204" pitchFamily="34" charset="0"/>
              </a:rPr>
              <a:t>-0.2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29AC1-2525-3863-6C35-F6DEA6025A76}"/>
              </a:ext>
            </a:extLst>
          </p:cNvPr>
          <p:cNvSpPr txBox="1"/>
          <p:nvPr/>
        </p:nvSpPr>
        <p:spPr>
          <a:xfrm>
            <a:off x="228599" y="6062613"/>
            <a:ext cx="11598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Imagine you’re interested in the impact of a management action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86BAE-B4F7-D727-9017-F7F8B6BB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04" y="2143623"/>
            <a:ext cx="4223493" cy="260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4ABC8-06BF-ED9C-E815-32622CF6E355}"/>
              </a:ext>
            </a:extLst>
          </p:cNvPr>
          <p:cNvSpPr txBox="1"/>
          <p:nvPr/>
        </p:nvSpPr>
        <p:spPr>
          <a:xfrm>
            <a:off x="2629180" y="3004512"/>
            <a:ext cx="119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ptos" panose="020B0004020202020204" pitchFamily="34" charset="0"/>
              </a:rPr>
              <a:t>0.4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7E600-7D31-98C1-B04A-5B4A49F17187}"/>
              </a:ext>
            </a:extLst>
          </p:cNvPr>
          <p:cNvSpPr txBox="1"/>
          <p:nvPr/>
        </p:nvSpPr>
        <p:spPr>
          <a:xfrm>
            <a:off x="296610" y="4226592"/>
            <a:ext cx="66154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Prescribed burns were associated with an increase in our ecological response variable of interest (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p &lt; 0.01). Canopy cover negatively effected our response variable of interest (-0.2, p &lt; 0.01).</a:t>
            </a:r>
          </a:p>
        </p:txBody>
      </p:sp>
    </p:spTree>
    <p:extLst>
      <p:ext uri="{BB962C8B-B14F-4D97-AF65-F5344CB8AC3E}">
        <p14:creationId xmlns:p14="http://schemas.microsoft.com/office/powerpoint/2010/main" val="154580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E90-D4F4-9071-CFD5-770CEFF9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45AF56-87F6-E861-8B61-4F62C280D146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Why is this important?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C399B-C3C0-D814-DE04-46A933C11A31}"/>
              </a:ext>
            </a:extLst>
          </p:cNvPr>
          <p:cNvSpPr/>
          <p:nvPr/>
        </p:nvSpPr>
        <p:spPr>
          <a:xfrm>
            <a:off x="1578032" y="34859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F6F1B8-D7A5-DD23-16FB-C0131EFE09A6}"/>
              </a:ext>
            </a:extLst>
          </p:cNvPr>
          <p:cNvSpPr/>
          <p:nvPr/>
        </p:nvSpPr>
        <p:spPr>
          <a:xfrm>
            <a:off x="3443551" y="185327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7664EE-59AE-A254-2AC2-E485158F7E15}"/>
              </a:ext>
            </a:extLst>
          </p:cNvPr>
          <p:cNvSpPr/>
          <p:nvPr/>
        </p:nvSpPr>
        <p:spPr>
          <a:xfrm>
            <a:off x="5309070" y="34859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1A9D8-55D9-B6F8-2D89-CDDA0DA5E6F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806632" y="3600264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263FB5-19E9-DC09-2F8A-EA4F40B13BA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638673" y="2048400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338E70-2EBA-FF35-36AB-334CE5C58441}"/>
              </a:ext>
            </a:extLst>
          </p:cNvPr>
          <p:cNvSpPr txBox="1"/>
          <p:nvPr/>
        </p:nvSpPr>
        <p:spPr>
          <a:xfrm>
            <a:off x="4853180" y="3257556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Response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2B32-E4A7-1267-81B3-0CBFA284970D}"/>
              </a:ext>
            </a:extLst>
          </p:cNvPr>
          <p:cNvSpPr txBox="1"/>
          <p:nvPr/>
        </p:nvSpPr>
        <p:spPr>
          <a:xfrm>
            <a:off x="4242523" y="2359290"/>
            <a:ext cx="119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ptos" panose="020B0004020202020204" pitchFamily="34" charset="0"/>
              </a:rPr>
              <a:t>-0.2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0F7A4-88B3-0BD8-E35A-1F238C5BBFF5}"/>
              </a:ext>
            </a:extLst>
          </p:cNvPr>
          <p:cNvSpPr txBox="1"/>
          <p:nvPr/>
        </p:nvSpPr>
        <p:spPr>
          <a:xfrm>
            <a:off x="228599" y="6062613"/>
            <a:ext cx="11598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The total effect is 50% greater than the direct effect!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945837-C4C6-2D16-D9BD-D1A32CE2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04" y="2143623"/>
            <a:ext cx="4223493" cy="260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0C501-4C41-8E5F-9E88-683B703F0EE5}"/>
              </a:ext>
            </a:extLst>
          </p:cNvPr>
          <p:cNvSpPr txBox="1"/>
          <p:nvPr/>
        </p:nvSpPr>
        <p:spPr>
          <a:xfrm>
            <a:off x="2629180" y="3004512"/>
            <a:ext cx="119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ptos" panose="020B0004020202020204" pitchFamily="34" charset="0"/>
              </a:rPr>
              <a:t>0.4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FF5BF-1BD2-F07D-A2F4-046646BD7731}"/>
              </a:ext>
            </a:extLst>
          </p:cNvPr>
          <p:cNvSpPr txBox="1"/>
          <p:nvPr/>
        </p:nvSpPr>
        <p:spPr>
          <a:xfrm>
            <a:off x="485784" y="4083434"/>
            <a:ext cx="6632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Prescribed burns had a positive direct effect on our ecological response variable of interest 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0.4; p &lt; 0.01). Burns also reduced canopy cover 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-1; p &lt; 0.01), which negatively effected our response variable of interest (-0.2, p &lt; 0.01)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to a total increase of 0.6.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EA0760-6F57-51CB-CE83-19119661AA27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1773154" y="2048400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64822B-5A0C-3448-8F07-C09C9C16F1E8}"/>
              </a:ext>
            </a:extLst>
          </p:cNvPr>
          <p:cNvSpPr txBox="1"/>
          <p:nvPr/>
        </p:nvSpPr>
        <p:spPr>
          <a:xfrm>
            <a:off x="2914981" y="1774291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Canopy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85E04-FD75-31B1-9C1C-B87BAFCD3FD2}"/>
              </a:ext>
            </a:extLst>
          </p:cNvPr>
          <p:cNvSpPr txBox="1"/>
          <p:nvPr/>
        </p:nvSpPr>
        <p:spPr>
          <a:xfrm>
            <a:off x="951428" y="3301298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09279-9538-13F8-49B1-77B8F7F35628}"/>
              </a:ext>
            </a:extLst>
          </p:cNvPr>
          <p:cNvSpPr txBox="1"/>
          <p:nvPr/>
        </p:nvSpPr>
        <p:spPr>
          <a:xfrm>
            <a:off x="1522273" y="2121861"/>
            <a:ext cx="119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ptos" panose="020B0004020202020204" pitchFamily="34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640663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BBDC-50C5-5B8B-8B5C-37A43148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96CB2-83A1-6AF3-B733-A7EB22486B84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Why is this important?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E3A7C7-C5A6-D990-169B-F7607F22F866}"/>
              </a:ext>
            </a:extLst>
          </p:cNvPr>
          <p:cNvSpPr/>
          <p:nvPr/>
        </p:nvSpPr>
        <p:spPr>
          <a:xfrm>
            <a:off x="1676354" y="427254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F088D5-2F67-8326-97E2-19C1BFD16296}"/>
              </a:ext>
            </a:extLst>
          </p:cNvPr>
          <p:cNvSpPr/>
          <p:nvPr/>
        </p:nvSpPr>
        <p:spPr>
          <a:xfrm>
            <a:off x="3541873" y="263985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3375B7-C644-89B1-E382-8732E2300670}"/>
              </a:ext>
            </a:extLst>
          </p:cNvPr>
          <p:cNvSpPr/>
          <p:nvPr/>
        </p:nvSpPr>
        <p:spPr>
          <a:xfrm>
            <a:off x="5407392" y="427254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DB9F2-C41B-38B0-4960-108F9F77A648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1871476" y="2834981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C0F1B-6ECE-09CD-2955-3255707B9D7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904954" y="4386845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9215B-801B-5F6B-5A70-28A91CAD8FEE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736995" y="2834981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246048-1732-150E-13DC-2D66F624D0F2}"/>
              </a:ext>
            </a:extLst>
          </p:cNvPr>
          <p:cNvSpPr txBox="1"/>
          <p:nvPr/>
        </p:nvSpPr>
        <p:spPr>
          <a:xfrm>
            <a:off x="3013303" y="2560872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Canopy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91BFD-9789-9152-A191-3A16D09FA7F4}"/>
              </a:ext>
            </a:extLst>
          </p:cNvPr>
          <p:cNvSpPr txBox="1"/>
          <p:nvPr/>
        </p:nvSpPr>
        <p:spPr>
          <a:xfrm>
            <a:off x="4951502" y="4044137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F4308-90D2-91BA-7431-7C893C37CA94}"/>
              </a:ext>
            </a:extLst>
          </p:cNvPr>
          <p:cNvSpPr txBox="1"/>
          <p:nvPr/>
        </p:nvSpPr>
        <p:spPr>
          <a:xfrm>
            <a:off x="1049750" y="4087879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ED84E-AFC9-6FA6-B891-9D2D5D04B387}"/>
              </a:ext>
            </a:extLst>
          </p:cNvPr>
          <p:cNvSpPr txBox="1"/>
          <p:nvPr/>
        </p:nvSpPr>
        <p:spPr>
          <a:xfrm>
            <a:off x="2388957" y="2868459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3B97C-C40D-A434-67A3-2A7089BF687E}"/>
              </a:ext>
            </a:extLst>
          </p:cNvPr>
          <p:cNvSpPr txBox="1"/>
          <p:nvPr/>
        </p:nvSpPr>
        <p:spPr>
          <a:xfrm>
            <a:off x="4533238" y="2890801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3E597-1B7F-6823-1E6D-F718C90B5543}"/>
              </a:ext>
            </a:extLst>
          </p:cNvPr>
          <p:cNvSpPr txBox="1"/>
          <p:nvPr/>
        </p:nvSpPr>
        <p:spPr>
          <a:xfrm>
            <a:off x="3447041" y="3670148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D4633-834B-1203-5556-AC11F5016C29}"/>
              </a:ext>
            </a:extLst>
          </p:cNvPr>
          <p:cNvSpPr txBox="1"/>
          <p:nvPr/>
        </p:nvSpPr>
        <p:spPr>
          <a:xfrm>
            <a:off x="228599" y="6062613"/>
            <a:ext cx="11598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Inference can change substantially via causal hypotheses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50E148-EDD1-5AEE-1AA4-E9022E2C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45" y="2124382"/>
            <a:ext cx="4223493" cy="260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14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FE53-4132-2AC0-73C4-8E842472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A7D3A-6BE8-6EC7-ED72-6C5ABA2F9E52}"/>
              </a:ext>
            </a:extLst>
          </p:cNvPr>
          <p:cNvSpPr txBox="1"/>
          <p:nvPr/>
        </p:nvSpPr>
        <p:spPr>
          <a:xfrm>
            <a:off x="228599" y="201228"/>
            <a:ext cx="11598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When we ‘fix’ independent variables to estimate effects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DD250A-3F6F-735D-211D-EBF15C005A04}"/>
              </a:ext>
            </a:extLst>
          </p:cNvPr>
          <p:cNvSpPr/>
          <p:nvPr/>
        </p:nvSpPr>
        <p:spPr>
          <a:xfrm>
            <a:off x="1676354" y="427254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C667BE-40CC-0BFB-F159-DFF98B67D075}"/>
              </a:ext>
            </a:extLst>
          </p:cNvPr>
          <p:cNvSpPr/>
          <p:nvPr/>
        </p:nvSpPr>
        <p:spPr>
          <a:xfrm>
            <a:off x="3541873" y="263985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6D28E9-D8E5-3AA2-89B3-60722C256898}"/>
              </a:ext>
            </a:extLst>
          </p:cNvPr>
          <p:cNvSpPr/>
          <p:nvPr/>
        </p:nvSpPr>
        <p:spPr>
          <a:xfrm>
            <a:off x="5407392" y="427254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4AB51-B44D-2862-D297-55398B5A79E7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1871476" y="2834981"/>
            <a:ext cx="1703875" cy="147104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1ED656-494C-244E-A541-10296ABC6F1D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904954" y="4386845"/>
            <a:ext cx="35024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213DB9-7758-E4B9-0B2B-A60FA08FAD02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3736995" y="2834981"/>
            <a:ext cx="1703875" cy="14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F3F963-DAAC-F1AD-DE1E-C34D5D9C5572}"/>
              </a:ext>
            </a:extLst>
          </p:cNvPr>
          <p:cNvSpPr txBox="1"/>
          <p:nvPr/>
        </p:nvSpPr>
        <p:spPr>
          <a:xfrm>
            <a:off x="3013303" y="2560872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Canopy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4D13-563D-2FD9-5C25-8A1F2D970849}"/>
              </a:ext>
            </a:extLst>
          </p:cNvPr>
          <p:cNvSpPr txBox="1"/>
          <p:nvPr/>
        </p:nvSpPr>
        <p:spPr>
          <a:xfrm>
            <a:off x="4951502" y="4044137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2724E-7CC3-367C-B94C-0A18231FD530}"/>
              </a:ext>
            </a:extLst>
          </p:cNvPr>
          <p:cNvSpPr txBox="1"/>
          <p:nvPr/>
        </p:nvSpPr>
        <p:spPr>
          <a:xfrm>
            <a:off x="1049750" y="4087879"/>
            <a:ext cx="19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0ACCB-57D9-44BF-FC5D-4C148FB5E76E}"/>
              </a:ext>
            </a:extLst>
          </p:cNvPr>
          <p:cNvSpPr txBox="1"/>
          <p:nvPr/>
        </p:nvSpPr>
        <p:spPr>
          <a:xfrm>
            <a:off x="2388957" y="2868459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411A2-D833-4A43-477D-F34E4A998EED}"/>
              </a:ext>
            </a:extLst>
          </p:cNvPr>
          <p:cNvSpPr txBox="1"/>
          <p:nvPr/>
        </p:nvSpPr>
        <p:spPr>
          <a:xfrm>
            <a:off x="4533238" y="2890801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8EAC2-4399-C92E-D5D5-7143652410BF}"/>
              </a:ext>
            </a:extLst>
          </p:cNvPr>
          <p:cNvSpPr txBox="1"/>
          <p:nvPr/>
        </p:nvSpPr>
        <p:spPr>
          <a:xfrm>
            <a:off x="3447041" y="3670148"/>
            <a:ext cx="41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Aptos" panose="020B0004020202020204" pitchFamily="34" charset="0"/>
              </a:rPr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7AFE1-EF11-2EAD-22E4-F9A87CA07385}"/>
              </a:ext>
            </a:extLst>
          </p:cNvPr>
          <p:cNvSpPr txBox="1"/>
          <p:nvPr/>
        </p:nvSpPr>
        <p:spPr>
          <a:xfrm>
            <a:off x="228599" y="6062613"/>
            <a:ext cx="11598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We ignore the fact that changes in one covariate can affect another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5DCF49-7382-7280-B2CD-77C8140A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45" y="2124382"/>
            <a:ext cx="4223493" cy="26092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30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AE49-ADE1-0130-7A14-7E721E8C2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ntail Bird Facts | Anas Acuta - The RSPB">
            <a:extLst>
              <a:ext uri="{FF2B5EF4-FFF2-40B4-BE49-F238E27FC236}">
                <a16:creationId xmlns:a16="http://schemas.microsoft.com/office/drawing/2014/main" id="{7AC64B6C-8E58-B117-FA75-2D172129A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4" t="28741" r="24377" b="25884"/>
          <a:stretch/>
        </p:blipFill>
        <p:spPr bwMode="auto">
          <a:xfrm>
            <a:off x="10557585" y="200089"/>
            <a:ext cx="1368508" cy="6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59D041-545E-D766-26C2-C4A386554237}"/>
              </a:ext>
            </a:extLst>
          </p:cNvPr>
          <p:cNvSpPr txBox="1"/>
          <p:nvPr/>
        </p:nvSpPr>
        <p:spPr>
          <a:xfrm>
            <a:off x="124691" y="124691"/>
            <a:ext cx="1055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This can lead to absurdity!</a:t>
            </a:r>
            <a:endParaRPr lang="en-US" sz="2800" i="1" dirty="0">
              <a:latin typeface="Helvetica" panose="020B0604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712740-6E82-56ED-FB0F-D67D5BC496A0}"/>
              </a:ext>
            </a:extLst>
          </p:cNvPr>
          <p:cNvSpPr/>
          <p:nvPr/>
        </p:nvSpPr>
        <p:spPr>
          <a:xfrm>
            <a:off x="10246598" y="2581091"/>
            <a:ext cx="1371600" cy="13716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κ</a:t>
            </a:r>
            <a:endParaRPr lang="en-US" sz="3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BBD065-080B-7281-4A42-708E8A41776E}"/>
              </a:ext>
            </a:extLst>
          </p:cNvPr>
          <p:cNvSpPr/>
          <p:nvPr/>
        </p:nvSpPr>
        <p:spPr>
          <a:xfrm>
            <a:off x="8420686" y="4628494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FA510-E6C3-F1C6-0D8C-54CAFF329707}"/>
              </a:ext>
            </a:extLst>
          </p:cNvPr>
          <p:cNvSpPr/>
          <p:nvPr/>
        </p:nvSpPr>
        <p:spPr>
          <a:xfrm rot="18718121">
            <a:off x="7826281" y="3488331"/>
            <a:ext cx="4360635" cy="161623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CA0438-0A57-5A6E-D55A-8F935E2B13B5}"/>
              </a:ext>
            </a:extLst>
          </p:cNvPr>
          <p:cNvSpPr/>
          <p:nvPr/>
        </p:nvSpPr>
        <p:spPr>
          <a:xfrm>
            <a:off x="9449797" y="751644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6950F8-564E-E2B6-A4DD-FA3FDE8695A0}"/>
              </a:ext>
            </a:extLst>
          </p:cNvPr>
          <p:cNvSpPr/>
          <p:nvPr/>
        </p:nvSpPr>
        <p:spPr>
          <a:xfrm>
            <a:off x="7408049" y="750668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F46657-BCAA-AE8C-01FB-F19B801C036C}"/>
              </a:ext>
            </a:extLst>
          </p:cNvPr>
          <p:cNvCxnSpPr>
            <a:cxnSpLocks/>
            <a:stCxn id="7" idx="5"/>
            <a:endCxn id="2" idx="0"/>
          </p:cNvCxnSpPr>
          <p:nvPr/>
        </p:nvCxnSpPr>
        <p:spPr>
          <a:xfrm>
            <a:off x="10620531" y="1922378"/>
            <a:ext cx="311867" cy="658713"/>
          </a:xfrm>
          <a:prstGeom prst="straightConnector1">
            <a:avLst/>
          </a:prstGeom>
          <a:ln w="952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D12CB-9399-F2D3-EE90-A3BE7BD5E4DB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>
            <a:off x="8779649" y="1436468"/>
            <a:ext cx="670148" cy="976"/>
          </a:xfrm>
          <a:prstGeom prst="straightConnector1">
            <a:avLst/>
          </a:prstGeom>
          <a:ln w="952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EAD088-8615-92A3-2126-AC98E5F34B5C}"/>
              </a:ext>
            </a:extLst>
          </p:cNvPr>
          <p:cNvCxnSpPr>
            <a:cxnSpLocks/>
            <a:stCxn id="9" idx="4"/>
            <a:endCxn id="4" idx="1"/>
          </p:cNvCxnSpPr>
          <p:nvPr/>
        </p:nvCxnSpPr>
        <p:spPr>
          <a:xfrm>
            <a:off x="8093849" y="2122268"/>
            <a:ext cx="527703" cy="270709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FD79E4-476E-73D6-1CFD-8DDA93848C4A}"/>
              </a:ext>
            </a:extLst>
          </p:cNvPr>
          <p:cNvCxnSpPr>
            <a:cxnSpLocks/>
            <a:stCxn id="2" idx="3"/>
            <a:endCxn id="4" idx="7"/>
          </p:cNvCxnSpPr>
          <p:nvPr/>
        </p:nvCxnSpPr>
        <p:spPr>
          <a:xfrm flipH="1">
            <a:off x="9591420" y="3751825"/>
            <a:ext cx="856044" cy="1077535"/>
          </a:xfrm>
          <a:prstGeom prst="straightConnector1">
            <a:avLst/>
          </a:prstGeom>
          <a:ln w="508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graph of 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D6895FA-D965-982B-0C25-6BD3462FA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4" y="989472"/>
            <a:ext cx="5206657" cy="52066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8F28C4-0BC1-3E83-B283-29B2C4811C81}"/>
              </a:ext>
            </a:extLst>
          </p:cNvPr>
          <p:cNvCxnSpPr>
            <a:cxnSpLocks/>
          </p:cNvCxnSpPr>
          <p:nvPr/>
        </p:nvCxnSpPr>
        <p:spPr>
          <a:xfrm>
            <a:off x="2013453" y="2972668"/>
            <a:ext cx="3454400" cy="1006291"/>
          </a:xfrm>
          <a:prstGeom prst="line">
            <a:avLst/>
          </a:prstGeom>
          <a:ln w="2222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77666F-B942-11E6-0B43-620F3A8B67B0}"/>
              </a:ext>
            </a:extLst>
          </p:cNvPr>
          <p:cNvCxnSpPr/>
          <p:nvPr/>
        </p:nvCxnSpPr>
        <p:spPr>
          <a:xfrm flipV="1">
            <a:off x="4362155" y="2966014"/>
            <a:ext cx="0" cy="56572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44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6493-36D5-195C-9914-C346BC23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077A53E-AEDC-3155-3290-06DCD58A0F3B}"/>
              </a:ext>
            </a:extLst>
          </p:cNvPr>
          <p:cNvSpPr txBox="1"/>
          <p:nvPr/>
        </p:nvSpPr>
        <p:spPr>
          <a:xfrm>
            <a:off x="228599" y="201228"/>
            <a:ext cx="1173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It’s more likely that it will lead to smaller yet important changes</a:t>
            </a:r>
          </a:p>
        </p:txBody>
      </p:sp>
      <p:pic>
        <p:nvPicPr>
          <p:cNvPr id="9" name="Picture 8" descr="A diagram of a variety of rhombuses&#10;&#10;Description automatically generated">
            <a:extLst>
              <a:ext uri="{FF2B5EF4-FFF2-40B4-BE49-F238E27FC236}">
                <a16:creationId xmlns:a16="http://schemas.microsoft.com/office/drawing/2014/main" id="{D5EE4EBA-3DC5-71E6-AFA7-2F8A0779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6" y="724448"/>
            <a:ext cx="5486411" cy="5486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055431-75AB-F09C-06C7-17C6E0113C7A}"/>
              </a:ext>
            </a:extLst>
          </p:cNvPr>
          <p:cNvCxnSpPr>
            <a:cxnSpLocks/>
          </p:cNvCxnSpPr>
          <p:nvPr/>
        </p:nvCxnSpPr>
        <p:spPr>
          <a:xfrm flipH="1">
            <a:off x="3561347" y="4035543"/>
            <a:ext cx="1386033" cy="199573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481B9C-EE41-411A-C514-E1BF62875DA4}"/>
              </a:ext>
            </a:extLst>
          </p:cNvPr>
          <p:cNvCxnSpPr>
            <a:cxnSpLocks/>
          </p:cNvCxnSpPr>
          <p:nvPr/>
        </p:nvCxnSpPr>
        <p:spPr>
          <a:xfrm flipH="1">
            <a:off x="3561347" y="2993457"/>
            <a:ext cx="1694047" cy="1241659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73C0BB-27D2-2576-66ED-A2E2F4C90ECA}"/>
              </a:ext>
            </a:extLst>
          </p:cNvPr>
          <p:cNvSpPr/>
          <p:nvPr/>
        </p:nvSpPr>
        <p:spPr>
          <a:xfrm>
            <a:off x="5169168" y="1375608"/>
            <a:ext cx="279133" cy="3080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4BB1D-F0A7-18A9-429C-AB6708C4AC81}"/>
              </a:ext>
            </a:extLst>
          </p:cNvPr>
          <p:cNvSpPr txBox="1"/>
          <p:nvPr/>
        </p:nvSpPr>
        <p:spPr>
          <a:xfrm>
            <a:off x="3698907" y="1304869"/>
            <a:ext cx="1418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7B077B-A0F3-0E08-6DE6-3B182C88D46B}"/>
              </a:ext>
            </a:extLst>
          </p:cNvPr>
          <p:cNvSpPr/>
          <p:nvPr/>
        </p:nvSpPr>
        <p:spPr>
          <a:xfrm>
            <a:off x="5169168" y="1876524"/>
            <a:ext cx="279133" cy="308008"/>
          </a:xfrm>
          <a:prstGeom prst="rect">
            <a:avLst/>
          </a:prstGeom>
          <a:solidFill>
            <a:srgbClr val="FF0000">
              <a:alpha val="5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FB1E34-876D-1FBC-2435-3CCED0AE2067}"/>
              </a:ext>
            </a:extLst>
          </p:cNvPr>
          <p:cNvSpPr txBox="1"/>
          <p:nvPr/>
        </p:nvSpPr>
        <p:spPr>
          <a:xfrm>
            <a:off x="3698907" y="1799695"/>
            <a:ext cx="1418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USFWS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475EF4-EE5A-A0E4-5AB2-768C56A3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84" y="724448"/>
            <a:ext cx="5036339" cy="52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0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1ACA-282A-9779-DA9E-747E5A8E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B480508-4F98-6C4F-4E15-A93C98F3A43F}"/>
              </a:ext>
            </a:extLst>
          </p:cNvPr>
          <p:cNvSpPr txBox="1"/>
          <p:nvPr/>
        </p:nvSpPr>
        <p:spPr>
          <a:xfrm>
            <a:off x="228599" y="201228"/>
            <a:ext cx="1173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We can build substantially more complex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5C55-A56A-D3BE-E253-46819091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9" y="2880149"/>
            <a:ext cx="4238171" cy="3423627"/>
          </a:xfrm>
          <a:prstGeom prst="rect">
            <a:avLst/>
          </a:prstGeom>
        </p:spPr>
      </p:pic>
      <p:pic>
        <p:nvPicPr>
          <p:cNvPr id="4" name="Picture 2" descr="Blue-Winged Teal - Sean's Wildlife Images - Drawings &amp; Illustration,  Animals, Birds, &amp; Fish, Birds, Ducks &amp; Loons, Blue-Winged Teal - ArtPal">
            <a:extLst>
              <a:ext uri="{FF2B5EF4-FFF2-40B4-BE49-F238E27FC236}">
                <a16:creationId xmlns:a16="http://schemas.microsoft.com/office/drawing/2014/main" id="{9B08A746-4C83-006D-0D7C-8D7244363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8" y="1130156"/>
            <a:ext cx="1269304" cy="15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97DBF-E373-B82E-3F40-04835455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5" y="1227849"/>
            <a:ext cx="2698171" cy="1391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4F789-EA48-AB53-58DA-835794F8C9D8}"/>
              </a:ext>
            </a:extLst>
          </p:cNvPr>
          <p:cNvSpPr txBox="1"/>
          <p:nvPr/>
        </p:nvSpPr>
        <p:spPr>
          <a:xfrm>
            <a:off x="5046484" y="1923471"/>
            <a:ext cx="6712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The same assumptions inherent to linear models apply, plus…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5F360-FF1F-A16B-9653-FBD2D31D9B68}"/>
              </a:ext>
            </a:extLst>
          </p:cNvPr>
          <p:cNvSpPr/>
          <p:nvPr/>
        </p:nvSpPr>
        <p:spPr>
          <a:xfrm>
            <a:off x="6400432" y="439182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sz="32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6692A-2D16-2E62-CC27-A7C5867C9AE4}"/>
              </a:ext>
            </a:extLst>
          </p:cNvPr>
          <p:cNvSpPr/>
          <p:nvPr/>
        </p:nvSpPr>
        <p:spPr>
          <a:xfrm>
            <a:off x="8816593" y="3429000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EEB3D2-C609-3335-6183-48825C63350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7314832" y="3886200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5E0E8-30F8-F84E-3963-37726ED65D14}"/>
              </a:ext>
            </a:extLst>
          </p:cNvPr>
          <p:cNvSpPr/>
          <p:nvPr/>
        </p:nvSpPr>
        <p:spPr>
          <a:xfrm>
            <a:off x="8816593" y="5315859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3200" b="1" baseline="-25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4E721-171E-8380-F1EB-8B866BC4AF35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273793" y="4343400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CD4C8-FF71-6A67-0324-A2B9E13050C4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7314832" y="4849020"/>
            <a:ext cx="1501761" cy="924039"/>
          </a:xfrm>
          <a:prstGeom prst="straightConnector1">
            <a:avLst/>
          </a:prstGeom>
          <a:ln w="666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919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466C-F2BF-5FFF-C4F0-F0217A271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EA644594-02A2-DD4F-D058-6F4195E82A2B}"/>
              </a:ext>
            </a:extLst>
          </p:cNvPr>
          <p:cNvSpPr txBox="1"/>
          <p:nvPr/>
        </p:nvSpPr>
        <p:spPr>
          <a:xfrm>
            <a:off x="228599" y="201228"/>
            <a:ext cx="1173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The importance of causal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2C714-111B-3B62-D5F8-49A0DC77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9" y="2880149"/>
            <a:ext cx="4238171" cy="3423627"/>
          </a:xfrm>
          <a:prstGeom prst="rect">
            <a:avLst/>
          </a:prstGeom>
        </p:spPr>
      </p:pic>
      <p:pic>
        <p:nvPicPr>
          <p:cNvPr id="4" name="Picture 2" descr="Blue-Winged Teal - Sean's Wildlife Images - Drawings &amp; Illustration,  Animals, Birds, &amp; Fish, Birds, Ducks &amp; Loons, Blue-Winged Teal - ArtPal">
            <a:extLst>
              <a:ext uri="{FF2B5EF4-FFF2-40B4-BE49-F238E27FC236}">
                <a16:creationId xmlns:a16="http://schemas.microsoft.com/office/drawing/2014/main" id="{D1CAAC46-C9B0-B16E-D20E-D2044B20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98" y="1130156"/>
            <a:ext cx="1269304" cy="15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67B32-16BA-5E22-7FB5-A9DEF997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5" y="1227849"/>
            <a:ext cx="2698171" cy="1391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C130AC-6E5E-1D58-C73C-730F951DB8F4}"/>
              </a:ext>
            </a:extLst>
          </p:cNvPr>
          <p:cNvSpPr/>
          <p:nvPr/>
        </p:nvSpPr>
        <p:spPr>
          <a:xfrm>
            <a:off x="7042689" y="446136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B8372-71A1-AF5D-227B-8A82D3B645ED}"/>
              </a:ext>
            </a:extLst>
          </p:cNvPr>
          <p:cNvSpPr/>
          <p:nvPr/>
        </p:nvSpPr>
        <p:spPr>
          <a:xfrm>
            <a:off x="9458850" y="349854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7FEF5B-837D-6448-4C04-00E3628B78DF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7957089" y="3955745"/>
            <a:ext cx="1501761" cy="962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5AC15-6134-C610-6E3F-5C3769E7A95B}"/>
              </a:ext>
            </a:extLst>
          </p:cNvPr>
          <p:cNvSpPr/>
          <p:nvPr/>
        </p:nvSpPr>
        <p:spPr>
          <a:xfrm>
            <a:off x="9458850" y="5385404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sz="3200" b="1" baseline="-25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19F755-EE3E-8F7D-55BA-7AFF225BF061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 flipV="1">
            <a:off x="7957089" y="4918565"/>
            <a:ext cx="1501761" cy="924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B6F11-FBB8-91AB-3D0B-DA9252F83782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9916050" y="4412945"/>
            <a:ext cx="0" cy="972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580A9B-6316-4B53-EBAD-81E1B8097AD0}"/>
                  </a:ext>
                </a:extLst>
              </p:cNvPr>
              <p:cNvSpPr txBox="1"/>
              <p:nvPr/>
            </p:nvSpPr>
            <p:spPr>
              <a:xfrm>
                <a:off x="10102113" y="4552017"/>
                <a:ext cx="4764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580A9B-6316-4B53-EBAD-81E1B8097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113" y="4552017"/>
                <a:ext cx="4764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5905C2-736B-1D1B-F6AD-6F9D0E559B3D}"/>
                  </a:ext>
                </a:extLst>
              </p:cNvPr>
              <p:cNvSpPr txBox="1"/>
              <p:nvPr/>
            </p:nvSpPr>
            <p:spPr>
              <a:xfrm>
                <a:off x="8429680" y="3753478"/>
                <a:ext cx="4859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5905C2-736B-1D1B-F6AD-6F9D0E55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80" y="3753478"/>
                <a:ext cx="485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C04BE-506F-09C9-B2D1-574DA66F7FF5}"/>
                  </a:ext>
                </a:extLst>
              </p:cNvPr>
              <p:cNvSpPr txBox="1"/>
              <p:nvPr/>
            </p:nvSpPr>
            <p:spPr>
              <a:xfrm>
                <a:off x="8331827" y="5344987"/>
                <a:ext cx="496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C04BE-506F-09C9-B2D1-574DA66F7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27" y="5344987"/>
                <a:ext cx="49609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AFEED1CD-5A7E-AC6E-940B-37710DF44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295" y="1130156"/>
            <a:ext cx="5263260" cy="18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34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576BF-B7D2-8FAB-0811-B4E4F23C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9BA8E-6E9F-8D88-B87A-4EE6AE7BFDA4}"/>
              </a:ext>
            </a:extLst>
          </p:cNvPr>
          <p:cNvSpPr txBox="1"/>
          <p:nvPr/>
        </p:nvSpPr>
        <p:spPr>
          <a:xfrm>
            <a:off x="375756" y="3244525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Next up, latent variables…</a:t>
            </a:r>
          </a:p>
        </p:txBody>
      </p:sp>
    </p:spTree>
    <p:extLst>
      <p:ext uri="{BB962C8B-B14F-4D97-AF65-F5344CB8AC3E}">
        <p14:creationId xmlns:p14="http://schemas.microsoft.com/office/powerpoint/2010/main" val="382424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C15D7-EE1C-5D07-63F8-E4A2E56D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D81BCD-8FA7-1491-4D38-F7BA6A970067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 of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850EA-001B-A306-D640-0E255C022DC3}"/>
                  </a:ext>
                </a:extLst>
              </p:cNvPr>
              <p:cNvSpPr txBox="1"/>
              <p:nvPr/>
            </p:nvSpPr>
            <p:spPr>
              <a:xfrm>
                <a:off x="7892716" y="4018585"/>
                <a:ext cx="296946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9850EA-001B-A306-D640-0E255C02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716" y="4018585"/>
                <a:ext cx="2969467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6AA8C35-EA2E-DB27-B1D3-A5B741ABB9D8}"/>
              </a:ext>
            </a:extLst>
          </p:cNvPr>
          <p:cNvSpPr txBox="1"/>
          <p:nvPr/>
        </p:nvSpPr>
        <p:spPr>
          <a:xfrm>
            <a:off x="228598" y="6071997"/>
            <a:ext cx="115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Grace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(2006)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eqs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 3.1 &amp; 3.2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A6B38-EA64-C9D0-50F3-E3F835718F7E}"/>
              </a:ext>
            </a:extLst>
          </p:cNvPr>
          <p:cNvSpPr txBox="1"/>
          <p:nvPr/>
        </p:nvSpPr>
        <p:spPr>
          <a:xfrm>
            <a:off x="9625781" y="201228"/>
            <a:ext cx="220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var(x)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30922-075D-5F89-BD79-97D42045C818}"/>
                  </a:ext>
                </a:extLst>
              </p:cNvPr>
              <p:cNvSpPr txBox="1"/>
              <p:nvPr/>
            </p:nvSpPr>
            <p:spPr>
              <a:xfrm>
                <a:off x="7822801" y="1106345"/>
                <a:ext cx="3173433" cy="1165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  <m:sup>
                                    <m:r>
                                      <a:rPr lang="en-US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30922-075D-5F89-BD79-97D42045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1" y="1106345"/>
                <a:ext cx="3173433" cy="1165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839AFA6-BCAB-3335-238B-F1D554164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991662-C1D7-E0CA-596A-B941D1B8D48E}"/>
              </a:ext>
            </a:extLst>
          </p:cNvPr>
          <p:cNvCxnSpPr>
            <a:cxnSpLocks/>
          </p:cNvCxnSpPr>
          <p:nvPr/>
        </p:nvCxnSpPr>
        <p:spPr>
          <a:xfrm>
            <a:off x="1973943" y="6418943"/>
            <a:ext cx="3222172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85F269-792E-391C-64B2-9BB00900646B}"/>
              </a:ext>
            </a:extLst>
          </p:cNvPr>
          <p:cNvSpPr txBox="1"/>
          <p:nvPr/>
        </p:nvSpPr>
        <p:spPr>
          <a:xfrm>
            <a:off x="7305575" y="3356710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Variance of x</a:t>
            </a:r>
          </a:p>
        </p:txBody>
      </p:sp>
    </p:spTree>
    <p:extLst>
      <p:ext uri="{BB962C8B-B14F-4D97-AF65-F5344CB8AC3E}">
        <p14:creationId xmlns:p14="http://schemas.microsoft.com/office/powerpoint/2010/main" val="355390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4679-945A-D062-3F4E-F48DFF48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C7A84-2055-3ED6-0652-501E191ADF77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B3C59-E706-DDD9-CCA7-4FBC3406010C}"/>
                  </a:ext>
                </a:extLst>
              </p:cNvPr>
              <p:cNvSpPr txBox="1"/>
              <p:nvPr/>
            </p:nvSpPr>
            <p:spPr>
              <a:xfrm>
                <a:off x="7305575" y="4146885"/>
                <a:ext cx="4333622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5B3C59-E706-DDD9-CCA7-4FBC3406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75" y="4146885"/>
                <a:ext cx="4333622" cy="955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25260A-9B1B-2D34-980B-A0E4EE226A64}"/>
              </a:ext>
            </a:extLst>
          </p:cNvPr>
          <p:cNvSpPr txBox="1"/>
          <p:nvPr/>
        </p:nvSpPr>
        <p:spPr>
          <a:xfrm>
            <a:off x="7305575" y="3356710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97013-02A0-1554-9226-83507EBE76DE}"/>
              </a:ext>
            </a:extLst>
          </p:cNvPr>
          <p:cNvSpPr txBox="1"/>
          <p:nvPr/>
        </p:nvSpPr>
        <p:spPr>
          <a:xfrm>
            <a:off x="9625781" y="201228"/>
            <a:ext cx="220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EE3653-5FA9-21DE-54B0-387D9E4F1F61}"/>
                  </a:ext>
                </a:extLst>
              </p:cNvPr>
              <p:cNvSpPr txBox="1"/>
              <p:nvPr/>
            </p:nvSpPr>
            <p:spPr>
              <a:xfrm>
                <a:off x="7424058" y="1427843"/>
                <a:ext cx="3223062" cy="1165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EE3653-5FA9-21DE-54B0-387D9E4F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8" y="1427843"/>
                <a:ext cx="3223062" cy="1165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ABD8118-6E87-F79D-546C-93EAEAC53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D0FC18-2884-C9EB-46B9-FE3350C6CA40}"/>
              </a:ext>
            </a:extLst>
          </p:cNvPr>
          <p:cNvCxnSpPr>
            <a:cxnSpLocks/>
          </p:cNvCxnSpPr>
          <p:nvPr/>
        </p:nvCxnSpPr>
        <p:spPr>
          <a:xfrm flipV="1">
            <a:off x="2104571" y="2104571"/>
            <a:ext cx="2423886" cy="2714172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92EF-F8A2-EA35-6732-471B2B1E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DD73D-3827-B688-155C-E77846A5B2A6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A790D0-0B36-58A6-7EBB-04BE9CFB6D6A}"/>
                  </a:ext>
                </a:extLst>
              </p:cNvPr>
              <p:cNvSpPr txBox="1"/>
              <p:nvPr/>
            </p:nvSpPr>
            <p:spPr>
              <a:xfrm>
                <a:off x="5961143" y="1991505"/>
                <a:ext cx="5953553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A790D0-0B36-58A6-7EBB-04BE9CFB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143" y="1991505"/>
                <a:ext cx="5953553" cy="955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4BCB62-1D8D-CFFA-F6BF-34A0456BB290}"/>
              </a:ext>
            </a:extLst>
          </p:cNvPr>
          <p:cNvSpPr txBox="1"/>
          <p:nvPr/>
        </p:nvSpPr>
        <p:spPr>
          <a:xfrm>
            <a:off x="7356806" y="1191705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23856B-0557-96A9-A00F-6DA6B207B391}"/>
                  </a:ext>
                </a:extLst>
              </p:cNvPr>
              <p:cNvSpPr txBox="1"/>
              <p:nvPr/>
            </p:nvSpPr>
            <p:spPr>
              <a:xfrm>
                <a:off x="7472309" y="4809521"/>
                <a:ext cx="2680606" cy="994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23856B-0557-96A9-A00F-6DA6B207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309" y="4809521"/>
                <a:ext cx="2680606" cy="994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1C48EC-7D70-EDB3-57B9-1DA693B03FC2}"/>
              </a:ext>
            </a:extLst>
          </p:cNvPr>
          <p:cNvSpPr txBox="1"/>
          <p:nvPr/>
        </p:nvSpPr>
        <p:spPr>
          <a:xfrm>
            <a:off x="7356806" y="3750421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2C549-D0DC-DF8F-5108-54943FD35098}"/>
              </a:ext>
            </a:extLst>
          </p:cNvPr>
          <p:cNvSpPr txBox="1"/>
          <p:nvPr/>
        </p:nvSpPr>
        <p:spPr>
          <a:xfrm>
            <a:off x="9625781" y="201228"/>
            <a:ext cx="220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67F1D-F304-E4D8-1EEF-C505CB984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965E28-D8D0-9266-7235-766408FD6A91}"/>
              </a:ext>
            </a:extLst>
          </p:cNvPr>
          <p:cNvCxnSpPr>
            <a:cxnSpLocks/>
          </p:cNvCxnSpPr>
          <p:nvPr/>
        </p:nvCxnSpPr>
        <p:spPr>
          <a:xfrm flipV="1">
            <a:off x="2104571" y="2104571"/>
            <a:ext cx="2423886" cy="2714172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1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F5441-8558-5762-2C46-97C55DA8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D4C05-7649-2E21-8CF9-45DE2F26FF35}"/>
              </a:ext>
            </a:extLst>
          </p:cNvPr>
          <p:cNvSpPr txBox="1"/>
          <p:nvPr/>
        </p:nvSpPr>
        <p:spPr>
          <a:xfrm>
            <a:off x="228600" y="201228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9C7DFE-83DB-B646-5E6C-D070838DBF84}"/>
                  </a:ext>
                </a:extLst>
              </p:cNvPr>
              <p:cNvSpPr txBox="1"/>
              <p:nvPr/>
            </p:nvSpPr>
            <p:spPr>
              <a:xfrm>
                <a:off x="7413315" y="5065160"/>
                <a:ext cx="2107500" cy="957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9C7DFE-83DB-B646-5E6C-D070838DB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15" y="5065160"/>
                <a:ext cx="2107500" cy="95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A57938-323C-930A-39D9-9A67DC551DB6}"/>
              </a:ext>
            </a:extLst>
          </p:cNvPr>
          <p:cNvSpPr txBox="1"/>
          <p:nvPr/>
        </p:nvSpPr>
        <p:spPr>
          <a:xfrm>
            <a:off x="7692448" y="4227441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3197C-F9A3-8AEE-AAE6-6382E837CB4E}"/>
                  </a:ext>
                </a:extLst>
              </p:cNvPr>
              <p:cNvSpPr txBox="1"/>
              <p:nvPr/>
            </p:nvSpPr>
            <p:spPr>
              <a:xfrm>
                <a:off x="5902149" y="2247144"/>
                <a:ext cx="5953553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3197C-F9A3-8AEE-AAE6-6382E837C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149" y="2247144"/>
                <a:ext cx="5953553" cy="9557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980519-C7BE-97E8-50F9-36AAFABD95CA}"/>
              </a:ext>
            </a:extLst>
          </p:cNvPr>
          <p:cNvSpPr txBox="1"/>
          <p:nvPr/>
        </p:nvSpPr>
        <p:spPr>
          <a:xfrm>
            <a:off x="7297812" y="1447344"/>
            <a:ext cx="3556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Covariance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0E102-4585-ADE7-7FF5-AEBF7A8E7FC4}"/>
              </a:ext>
            </a:extLst>
          </p:cNvPr>
          <p:cNvSpPr txBox="1"/>
          <p:nvPr/>
        </p:nvSpPr>
        <p:spPr>
          <a:xfrm>
            <a:off x="8613058" y="201228"/>
            <a:ext cx="3214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48229-2567-43CE-7A6B-41C9A529C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" y="1427843"/>
            <a:ext cx="4781550" cy="49911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66D23-A0C4-C66E-2AEA-6AFBF427D947}"/>
              </a:ext>
            </a:extLst>
          </p:cNvPr>
          <p:cNvCxnSpPr>
            <a:cxnSpLocks/>
          </p:cNvCxnSpPr>
          <p:nvPr/>
        </p:nvCxnSpPr>
        <p:spPr>
          <a:xfrm flipV="1">
            <a:off x="2104571" y="2104571"/>
            <a:ext cx="2423886" cy="2714172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39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96509</TotalTime>
  <Words>2141</Words>
  <Application>Microsoft Office PowerPoint</Application>
  <PresentationFormat>Widescreen</PresentationFormat>
  <Paragraphs>474</Paragraphs>
  <Slides>59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Cambria Math</vt:lpstr>
      <vt:lpstr>Courier New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Montana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Riecke, Thomas</dc:creator>
  <cp:lastModifiedBy>Riecke, Thomas</cp:lastModifiedBy>
  <cp:revision>85</cp:revision>
  <dcterms:created xsi:type="dcterms:W3CDTF">2023-08-18T17:14:10Z</dcterms:created>
  <dcterms:modified xsi:type="dcterms:W3CDTF">2025-03-01T21:35:21Z</dcterms:modified>
</cp:coreProperties>
</file>